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261" r:id="rId6"/>
    <p:sldId id="2393" r:id="rId7"/>
    <p:sldId id="2390" r:id="rId8"/>
    <p:sldId id="2376" r:id="rId9"/>
    <p:sldId id="2377" r:id="rId10"/>
    <p:sldId id="2394" r:id="rId11"/>
    <p:sldId id="2378" r:id="rId12"/>
    <p:sldId id="2379" r:id="rId13"/>
    <p:sldId id="2380" r:id="rId14"/>
    <p:sldId id="2381" r:id="rId15"/>
    <p:sldId id="2382" r:id="rId16"/>
    <p:sldId id="2386" r:id="rId17"/>
    <p:sldId id="2383" r:id="rId18"/>
    <p:sldId id="2387" r:id="rId19"/>
    <p:sldId id="2384" r:id="rId20"/>
    <p:sldId id="2388" r:id="rId21"/>
    <p:sldId id="2395" r:id="rId22"/>
    <p:sldId id="2391" r:id="rId23"/>
    <p:sldId id="2392" r:id="rId24"/>
    <p:sldId id="285"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era, James (FAA)" initials="HJ(" lastIdx="13" clrIdx="0">
    <p:extLst>
      <p:ext uri="{19B8F6BF-5375-455C-9EA6-DF929625EA0E}">
        <p15:presenceInfo xmlns:p15="http://schemas.microsoft.com/office/powerpoint/2012/main" userId="S-1-5-21-3215564045-1863808890-1157122868-2873272" providerId="AD"/>
      </p:ext>
    </p:extLst>
  </p:cmAuthor>
  <p:cmAuthor id="2" name="Feeman, Daniel" initials="FD" lastIdx="7" clrIdx="1">
    <p:extLst>
      <p:ext uri="{19B8F6BF-5375-455C-9EA6-DF929625EA0E}">
        <p15:presenceInfo xmlns:p15="http://schemas.microsoft.com/office/powerpoint/2012/main" userId="S::dfeeman@deloitte.com::98a46950-daf3-4869-a09b-053fe4c35794" providerId="AD"/>
      </p:ext>
    </p:extLst>
  </p:cmAuthor>
  <p:cmAuthor id="3" name="DeAngelis, Randy CTR (FAA)" initials="DRC(" lastIdx="5" clrIdx="2">
    <p:extLst>
      <p:ext uri="{19B8F6BF-5375-455C-9EA6-DF929625EA0E}">
        <p15:presenceInfo xmlns:p15="http://schemas.microsoft.com/office/powerpoint/2012/main" userId="S-1-5-21-3215564045-1863808890-1157122868-2036071" providerId="AD"/>
      </p:ext>
    </p:extLst>
  </p:cmAuthor>
  <p:cmAuthor id="4" name="Dunning, David K (FAA)" initials="DDK(" lastIdx="2" clrIdx="3">
    <p:extLst>
      <p:ext uri="{19B8F6BF-5375-455C-9EA6-DF929625EA0E}">
        <p15:presenceInfo xmlns:p15="http://schemas.microsoft.com/office/powerpoint/2012/main" userId="S-1-5-21-3215564045-1863808890-1157122868-3383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A375F"/>
    <a:srgbClr val="CBA946"/>
    <a:srgbClr val="D5BD75"/>
    <a:srgbClr val="0B3962"/>
    <a:srgbClr val="BCB24F"/>
    <a:srgbClr val="5B9BD5"/>
    <a:srgbClr val="59A14F"/>
    <a:srgbClr val="616161"/>
    <a:srgbClr val="07416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CD435-39A7-4362-9669-088F084A95E7}" v="10" dt="2021-06-11T20:50:36.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682" autoAdjust="0"/>
  </p:normalViewPr>
  <p:slideViewPr>
    <p:cSldViewPr snapToGrid="0">
      <p:cViewPr varScale="1">
        <p:scale>
          <a:sx n="81" d="100"/>
          <a:sy n="81" d="100"/>
        </p:scale>
        <p:origin x="660" y="96"/>
      </p:cViewPr>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e, Scott (FAA)" userId="S::scott.gore@faa.gov::68809e09-c7b9-407b-866d-301ce81decf4" providerId="AD" clId="Web-{7F3CD435-39A7-4362-9669-088F084A95E7}"/>
    <pc:docChg chg="modSld">
      <pc:chgData name="Gore, Scott (FAA)" userId="S::scott.gore@faa.gov::68809e09-c7b9-407b-866d-301ce81decf4" providerId="AD" clId="Web-{7F3CD435-39A7-4362-9669-088F084A95E7}" dt="2021-06-11T20:50:34.492" v="8" actId="20577"/>
      <pc:docMkLst>
        <pc:docMk/>
      </pc:docMkLst>
      <pc:sldChg chg="modSp">
        <pc:chgData name="Gore, Scott (FAA)" userId="S::scott.gore@faa.gov::68809e09-c7b9-407b-866d-301ce81decf4" providerId="AD" clId="Web-{7F3CD435-39A7-4362-9669-088F084A95E7}" dt="2021-06-11T20:50:34.492" v="8" actId="20577"/>
        <pc:sldMkLst>
          <pc:docMk/>
          <pc:sldMk cId="1038504933" sldId="2354"/>
        </pc:sldMkLst>
        <pc:spChg chg="mod">
          <ac:chgData name="Gore, Scott (FAA)" userId="S::scott.gore@faa.gov::68809e09-c7b9-407b-866d-301ce81decf4" providerId="AD" clId="Web-{7F3CD435-39A7-4362-9669-088F084A95E7}" dt="2021-06-11T20:50:34.492" v="8" actId="20577"/>
          <ac:spMkLst>
            <pc:docMk/>
            <pc:sldMk cId="1038504933" sldId="235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525FAB2-3DB0-468D-A7C3-E3C41F715FB9}" type="datetimeFigureOut">
              <a:rPr lang="en-US" smtClean="0"/>
              <a:t>2/22/2022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93002C-0DF8-4F6C-8191-163AF4FB6112}" type="slidenum">
              <a:rPr lang="en-US" smtClean="0"/>
              <a:t>‹#›</a:t>
            </a:fld>
            <a:endParaRPr lang="en-US" dirty="0"/>
          </a:p>
        </p:txBody>
      </p:sp>
    </p:spTree>
    <p:extLst>
      <p:ext uri="{BB962C8B-B14F-4D97-AF65-F5344CB8AC3E}">
        <p14:creationId xmlns:p14="http://schemas.microsoft.com/office/powerpoint/2010/main" val="8629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002C-0DF8-4F6C-8191-163AF4FB6112}" type="slidenum">
              <a:rPr lang="en-US" smtClean="0"/>
              <a:t>1</a:t>
            </a:fld>
            <a:endParaRPr lang="en-US" dirty="0"/>
          </a:p>
        </p:txBody>
      </p:sp>
    </p:spTree>
    <p:extLst>
      <p:ext uri="{BB962C8B-B14F-4D97-AF65-F5344CB8AC3E}">
        <p14:creationId xmlns:p14="http://schemas.microsoft.com/office/powerpoint/2010/main" val="209677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002C-0DF8-4F6C-8191-163AF4FB6112}" type="slidenum">
              <a:rPr lang="en-US" smtClean="0"/>
              <a:t>2</a:t>
            </a:fld>
            <a:endParaRPr lang="en-US" dirty="0"/>
          </a:p>
        </p:txBody>
      </p:sp>
    </p:spTree>
    <p:extLst>
      <p:ext uri="{BB962C8B-B14F-4D97-AF65-F5344CB8AC3E}">
        <p14:creationId xmlns:p14="http://schemas.microsoft.com/office/powerpoint/2010/main" val="426668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002C-0DF8-4F6C-8191-163AF4FB6112}" type="slidenum">
              <a:rPr lang="en-US" smtClean="0"/>
              <a:t>3</a:t>
            </a:fld>
            <a:endParaRPr lang="en-US" dirty="0"/>
          </a:p>
        </p:txBody>
      </p:sp>
    </p:spTree>
    <p:extLst>
      <p:ext uri="{BB962C8B-B14F-4D97-AF65-F5344CB8AC3E}">
        <p14:creationId xmlns:p14="http://schemas.microsoft.com/office/powerpoint/2010/main" val="51749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3002C-0DF8-4F6C-8191-163AF4FB6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24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help set the stage and provide understanding around the structure of the NASA Advanced</a:t>
            </a:r>
            <a:r>
              <a:rPr lang="en-US" baseline="0" dirty="0"/>
              <a:t> Air Mobility working groups. It can get confusing as you hear of the many different working groups within this structure.</a:t>
            </a:r>
          </a:p>
          <a:p>
            <a:pPr marL="176679" indent="-176679">
              <a:buFont typeface="Arial" panose="020B0604020202020204" pitchFamily="34" charset="0"/>
              <a:buChar char="•"/>
            </a:pPr>
            <a:r>
              <a:rPr lang="en-US" baseline="0" dirty="0"/>
              <a:t>Keeping it simple, there are 4 primary AAM working groups. Each working group has a NASA and an FAA co-lead.</a:t>
            </a:r>
          </a:p>
          <a:p>
            <a:pPr marL="176679" indent="-176679">
              <a:buFont typeface="Arial" panose="020B0604020202020204" pitchFamily="34" charset="0"/>
              <a:buChar char="•"/>
            </a:pPr>
            <a:r>
              <a:rPr lang="en-US" baseline="0" dirty="0"/>
              <a:t>Starting from the bottom of the slide, we have the airspace design working group, the vehicle automation concepts and technologies working group, the UAM aircraft design and development working group, and finally the Concepts and Transversal Activities working group. </a:t>
            </a:r>
          </a:p>
          <a:p>
            <a:pPr marL="176679" indent="-176679">
              <a:buFont typeface="Arial" panose="020B0604020202020204" pitchFamily="34" charset="0"/>
              <a:buChar char="•"/>
            </a:pPr>
            <a:r>
              <a:rPr lang="en-US" baseline="0" dirty="0"/>
              <a:t>Next slide</a:t>
            </a:r>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A93002C-0DF8-4F6C-8191-163AF4FB61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9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0A93002C-0DF8-4F6C-8191-163AF4FB6112}" type="slidenum">
              <a:rPr lang="en-US">
                <a:solidFill>
                  <a:prstClr val="black"/>
                </a:solidFill>
                <a:latin typeface="Calibri" panose="020F0502020204030204"/>
              </a:rPr>
              <a:pPr defTabSz="94228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582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BD399-B31A-42D7-A44B-C73BCC730A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172074" y="5362575"/>
            <a:ext cx="7029451" cy="1476375"/>
          </a:xfrm>
          <a:prstGeom prst="rect">
            <a:avLst/>
          </a:prstGeom>
        </p:spPr>
      </p:pic>
      <p:pic>
        <p:nvPicPr>
          <p:cNvPr id="3" name="Picture 2">
            <a:extLst>
              <a:ext uri="{FF2B5EF4-FFF2-40B4-BE49-F238E27FC236}">
                <a16:creationId xmlns:a16="http://schemas.microsoft.com/office/drawing/2014/main" id="{768E0D63-732B-487A-8F13-E6571381BED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19050"/>
            <a:ext cx="12192000" cy="4819650"/>
          </a:xfrm>
          <a:prstGeom prst="rect">
            <a:avLst/>
          </a:prstGeom>
        </p:spPr>
      </p:pic>
      <p:pic>
        <p:nvPicPr>
          <p:cNvPr id="15" name="Picture 14">
            <a:extLst>
              <a:ext uri="{FF2B5EF4-FFF2-40B4-BE49-F238E27FC236}">
                <a16:creationId xmlns:a16="http://schemas.microsoft.com/office/drawing/2014/main" id="{FAB94682-7F1E-46C9-9CC1-E04EA883C20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5206305"/>
            <a:ext cx="3248025" cy="1651695"/>
          </a:xfrm>
          <a:prstGeom prst="rect">
            <a:avLst/>
          </a:prstGeom>
        </p:spPr>
      </p:pic>
    </p:spTree>
    <p:extLst>
      <p:ext uri="{BB962C8B-B14F-4D97-AF65-F5344CB8AC3E}">
        <p14:creationId xmlns:p14="http://schemas.microsoft.com/office/powerpoint/2010/main" val="333492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2 Column Text w/Title">
    <p:spTree>
      <p:nvGrpSpPr>
        <p:cNvPr id="1" name=""/>
        <p:cNvGrpSpPr/>
        <p:nvPr/>
      </p:nvGrpSpPr>
      <p:grpSpPr>
        <a:xfrm>
          <a:off x="0" y="0"/>
          <a:ext cx="0" cy="0"/>
          <a:chOff x="0" y="0"/>
          <a:chExt cx="0" cy="0"/>
        </a:xfrm>
      </p:grpSpPr>
      <p:sp>
        <p:nvSpPr>
          <p:cNvPr id="7" name="Title 1"/>
          <p:cNvSpPr>
            <a:spLocks noGrp="1"/>
          </p:cNvSpPr>
          <p:nvPr>
            <p:ph type="title"/>
          </p:nvPr>
        </p:nvSpPr>
        <p:spPr>
          <a:xfrm>
            <a:off x="609600" y="667102"/>
            <a:ext cx="10972800" cy="929827"/>
          </a:xfrm>
        </p:spPr>
        <p:txBody>
          <a:bodyPr anchor="t" anchorCtr="0">
            <a:normAutofit/>
          </a:bodyPr>
          <a:lstStyle>
            <a:lvl1pPr>
              <a:defRPr sz="3197">
                <a:solidFill>
                  <a:schemeClr val="tx1"/>
                </a:solidFill>
              </a:defRPr>
            </a:lvl1pPr>
          </a:lstStyle>
          <a:p>
            <a:r>
              <a:rPr lang="en-US"/>
              <a:t>Click to edit Master title style</a:t>
            </a:r>
            <a:endParaRPr lang="en-US" dirty="0"/>
          </a:p>
        </p:txBody>
      </p:sp>
      <p:sp>
        <p:nvSpPr>
          <p:cNvPr id="10" name="Text Placeholder 7"/>
          <p:cNvSpPr>
            <a:spLocks noGrp="1"/>
          </p:cNvSpPr>
          <p:nvPr>
            <p:ph type="body" sz="quarter" idx="14"/>
          </p:nvPr>
        </p:nvSpPr>
        <p:spPr>
          <a:xfrm>
            <a:off x="609600" y="1772860"/>
            <a:ext cx="5376877" cy="4532938"/>
          </a:xfrm>
        </p:spPr>
        <p:txBody>
          <a:bodyPr>
            <a:noAutofit/>
          </a:bodyPr>
          <a:lstStyle>
            <a:lvl1pPr>
              <a:defRPr sz="1865"/>
            </a:lvl1pPr>
            <a:lvl2pPr>
              <a:defRPr sz="1865"/>
            </a:lvl2pPr>
            <a:lvl3pPr>
              <a:defRPr sz="1865"/>
            </a:lvl3pPr>
            <a:lvl4pPr>
              <a:defRPr sz="1865"/>
            </a:lvl4pPr>
            <a:lvl5pPr>
              <a:defRPr sz="18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p:cNvSpPr>
            <a:spLocks noGrp="1"/>
          </p:cNvSpPr>
          <p:nvPr>
            <p:ph type="body" sz="quarter" idx="15"/>
          </p:nvPr>
        </p:nvSpPr>
        <p:spPr>
          <a:xfrm>
            <a:off x="6205523" y="1772860"/>
            <a:ext cx="5376877" cy="4532938"/>
          </a:xfrm>
        </p:spPr>
        <p:txBody>
          <a:bodyPr>
            <a:noAutofit/>
          </a:bodyPr>
          <a:lstStyle>
            <a:lvl1pPr>
              <a:defRPr sz="1865"/>
            </a:lvl1pPr>
            <a:lvl2pPr>
              <a:defRPr sz="1865"/>
            </a:lvl2pPr>
            <a:lvl3pPr>
              <a:defRPr sz="1865"/>
            </a:lvl3pPr>
            <a:lvl4pPr>
              <a:defRPr sz="1865"/>
            </a:lvl4pPr>
            <a:lvl5pPr>
              <a:defRPr sz="18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064B756B-0FFC-6B4A-89B7-FEC1C5D095C4}"/>
              </a:ext>
            </a:extLst>
          </p:cNvPr>
          <p:cNvPicPr>
            <a:picLocks noChangeAspect="1"/>
          </p:cNvPicPr>
          <p:nvPr userDrawn="1"/>
        </p:nvPicPr>
        <p:blipFill>
          <a:blip r:embed="rId2"/>
          <a:stretch>
            <a:fillRect/>
          </a:stretch>
        </p:blipFill>
        <p:spPr>
          <a:xfrm>
            <a:off x="-16948" y="-13332"/>
            <a:ext cx="12221919" cy="152552"/>
          </a:xfrm>
          <a:prstGeom prst="rect">
            <a:avLst/>
          </a:prstGeom>
        </p:spPr>
      </p:pic>
    </p:spTree>
    <p:extLst>
      <p:ext uri="{BB962C8B-B14F-4D97-AF65-F5344CB8AC3E}">
        <p14:creationId xmlns:p14="http://schemas.microsoft.com/office/powerpoint/2010/main" val="91598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F99B-C1C3-4951-A633-12140EE636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B9BFA-D651-41AA-AB42-FED89498B8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113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F90B22-E4E9-456A-85C7-26AE7F31C854}"/>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4194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itle 1"/>
          <p:cNvSpPr>
            <a:spLocks noGrp="1"/>
          </p:cNvSpPr>
          <p:nvPr>
            <p:ph type="title" hasCustomPrompt="1"/>
          </p:nvPr>
        </p:nvSpPr>
        <p:spPr>
          <a:xfrm>
            <a:off x="3119531" y="3515208"/>
            <a:ext cx="5920445" cy="638921"/>
          </a:xfrm>
          <a:prstGeom prst="rect">
            <a:avLst/>
          </a:prstGeom>
        </p:spPr>
        <p:txBody>
          <a:bodyPr>
            <a:normAutofit/>
          </a:bodyPr>
          <a:lstStyle>
            <a:lvl1pPr algn="ctr">
              <a:defRPr sz="4200">
                <a:latin typeface="Cambria" panose="02040503050406030204" pitchFamily="18" charset="0"/>
              </a:defRPr>
            </a:lvl1pPr>
          </a:lstStyle>
          <a:p>
            <a:r>
              <a:rPr lang="en-US" dirty="0"/>
              <a:t>Click to edit section title</a:t>
            </a:r>
          </a:p>
        </p:txBody>
      </p:sp>
    </p:spTree>
    <p:extLst>
      <p:ext uri="{BB962C8B-B14F-4D97-AF65-F5344CB8AC3E}">
        <p14:creationId xmlns:p14="http://schemas.microsoft.com/office/powerpoint/2010/main" val="189539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7DC525-9134-744B-A140-FCDD918515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491" y="-1"/>
            <a:ext cx="12224490" cy="1615431"/>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037619"/>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atin typeface="Cambria" panose="02040503050406030204" pitchFamily="18" charset="0"/>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atin typeface="Cambria" panose="02040503050406030204" pitchFamily="18" charset="0"/>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Cambria" panose="02040503050406030204" pitchFamily="18" charset="0"/>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Sixth level</a:t>
            </a:r>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Eighth level</a:t>
            </a:r>
          </a:p>
        </p:txBody>
      </p:sp>
      <p:pic>
        <p:nvPicPr>
          <p:cNvPr id="8" name="Picture 7">
            <a:extLst>
              <a:ext uri="{FF2B5EF4-FFF2-40B4-BE49-F238E27FC236}">
                <a16:creationId xmlns:a16="http://schemas.microsoft.com/office/drawing/2014/main" id="{6A9B4128-3FE4-CE4C-A544-3E74E00A95B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9" name="Picture 8">
            <a:extLst>
              <a:ext uri="{FF2B5EF4-FFF2-40B4-BE49-F238E27FC236}">
                <a16:creationId xmlns:a16="http://schemas.microsoft.com/office/drawing/2014/main" id="{74300E06-B5D0-F949-BB17-82D0423DEC1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10" name="TextBox 9">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2927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7DC525-9134-744B-A140-FCDD918515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491" y="-1"/>
            <a:ext cx="12224490" cy="1615431"/>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1"/>
                </a:solidFill>
                <a:latin typeface="Cambria" panose="02040503050406030204" pitchFamily="18" charset="0"/>
              </a:defRPr>
            </a:lvl1pPr>
          </a:lstStyle>
          <a:p>
            <a:r>
              <a:rPr lang="en-US" dirty="0"/>
              <a:t>Click to edit Master title style</a:t>
            </a:r>
          </a:p>
        </p:txBody>
      </p:sp>
      <p:pic>
        <p:nvPicPr>
          <p:cNvPr id="8" name="Picture 7">
            <a:extLst>
              <a:ext uri="{FF2B5EF4-FFF2-40B4-BE49-F238E27FC236}">
                <a16:creationId xmlns:a16="http://schemas.microsoft.com/office/drawing/2014/main" id="{6A9B4128-3FE4-CE4C-A544-3E74E00A95B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9" name="Picture 8">
            <a:extLst>
              <a:ext uri="{FF2B5EF4-FFF2-40B4-BE49-F238E27FC236}">
                <a16:creationId xmlns:a16="http://schemas.microsoft.com/office/drawing/2014/main" id="{74300E06-B5D0-F949-BB17-82D0423DEC1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10" name="TextBox 9">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6747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046257"/>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46257"/>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E7DC525-9134-744B-A140-FCDD918515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491" y="-1"/>
            <a:ext cx="12224490" cy="1615431"/>
          </a:xfrm>
          <a:prstGeom prst="rect">
            <a:avLst/>
          </a:prstGeom>
        </p:spPr>
      </p:pic>
      <p:sp>
        <p:nvSpPr>
          <p:cNvPr id="14" name="Title 1"/>
          <p:cNvSpPr>
            <a:spLocks noGrp="1"/>
          </p:cNvSpPr>
          <p:nvPr>
            <p:ph type="title"/>
          </p:nvPr>
        </p:nvSpPr>
        <p:spPr>
          <a:xfrm>
            <a:off x="838200" y="365125"/>
            <a:ext cx="10515600" cy="1325563"/>
          </a:xfrm>
          <a:prstGeom prst="rect">
            <a:avLst/>
          </a:prstGeom>
        </p:spPr>
        <p:txBody>
          <a:bodyPr/>
          <a:lstStyle>
            <a:lvl1pPr>
              <a:defRPr>
                <a:solidFill>
                  <a:schemeClr val="bg1"/>
                </a:solidFill>
                <a:latin typeface="Cambria" panose="02040503050406030204" pitchFamily="18" charset="0"/>
              </a:defRPr>
            </a:lvl1pPr>
          </a:lstStyle>
          <a:p>
            <a:r>
              <a:rPr lang="en-US" dirty="0"/>
              <a:t>Click to edit Master title style</a:t>
            </a:r>
          </a:p>
        </p:txBody>
      </p:sp>
      <p:pic>
        <p:nvPicPr>
          <p:cNvPr id="15" name="Picture 14">
            <a:extLst>
              <a:ext uri="{FF2B5EF4-FFF2-40B4-BE49-F238E27FC236}">
                <a16:creationId xmlns:a16="http://schemas.microsoft.com/office/drawing/2014/main" id="{6A9B4128-3FE4-CE4C-A544-3E74E00A95B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16" name="Picture 15">
            <a:extLst>
              <a:ext uri="{FF2B5EF4-FFF2-40B4-BE49-F238E27FC236}">
                <a16:creationId xmlns:a16="http://schemas.microsoft.com/office/drawing/2014/main" id="{74300E06-B5D0-F949-BB17-82D0423DEC1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17" name="TextBox 16">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418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366807"/>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358169"/>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E7DC525-9134-744B-A140-FCDD918515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491" y="-1"/>
            <a:ext cx="12224490" cy="1615431"/>
          </a:xfrm>
          <a:prstGeom prst="rect">
            <a:avLst/>
          </a:prstGeom>
        </p:spPr>
      </p:pic>
      <p:sp>
        <p:nvSpPr>
          <p:cNvPr id="11" name="Title 1"/>
          <p:cNvSpPr>
            <a:spLocks noGrp="1"/>
          </p:cNvSpPr>
          <p:nvPr>
            <p:ph type="title"/>
          </p:nvPr>
        </p:nvSpPr>
        <p:spPr>
          <a:xfrm>
            <a:off x="838200" y="365125"/>
            <a:ext cx="10515600" cy="1325563"/>
          </a:xfrm>
          <a:prstGeom prst="rect">
            <a:avLst/>
          </a:prstGeom>
        </p:spPr>
        <p:txBody>
          <a:bodyPr/>
          <a:lstStyle>
            <a:lvl1pPr>
              <a:defRPr>
                <a:solidFill>
                  <a:schemeClr val="bg1"/>
                </a:solidFill>
                <a:latin typeface="Cambria" panose="02040503050406030204" pitchFamily="18" charset="0"/>
              </a:defRPr>
            </a:lvl1pPr>
          </a:lstStyle>
          <a:p>
            <a:r>
              <a:rPr lang="en-US" dirty="0"/>
              <a:t>Click to edit Master title style</a:t>
            </a:r>
          </a:p>
        </p:txBody>
      </p:sp>
      <p:pic>
        <p:nvPicPr>
          <p:cNvPr id="12" name="Picture 11">
            <a:extLst>
              <a:ext uri="{FF2B5EF4-FFF2-40B4-BE49-F238E27FC236}">
                <a16:creationId xmlns:a16="http://schemas.microsoft.com/office/drawing/2014/main" id="{6A9B4128-3FE4-CE4C-A544-3E74E00A95B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13" name="Picture 12">
            <a:extLst>
              <a:ext uri="{FF2B5EF4-FFF2-40B4-BE49-F238E27FC236}">
                <a16:creationId xmlns:a16="http://schemas.microsoft.com/office/drawing/2014/main" id="{74300E06-B5D0-F949-BB17-82D0423DEC1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14" name="TextBox 13">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634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9B4128-3FE4-CE4C-A544-3E74E00A95B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7" name="Picture 6">
            <a:extLst>
              <a:ext uri="{FF2B5EF4-FFF2-40B4-BE49-F238E27FC236}">
                <a16:creationId xmlns:a16="http://schemas.microsoft.com/office/drawing/2014/main" id="{74300E06-B5D0-F949-BB17-82D0423DEC1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8" name="TextBox 7">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8003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3F4708-BF54-264D-B54F-45096FD9A67A}"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57144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C0CA4-B8B0-4AD2-8F2A-61B96DBFCC66}"/>
              </a:ext>
            </a:extLst>
          </p:cNvPr>
          <p:cNvPicPr>
            <a:picLocks noChangeAspect="1"/>
          </p:cNvPicPr>
          <p:nvPr userDrawn="1"/>
        </p:nvPicPr>
        <p:blipFill rotWithShape="1">
          <a:blip r:embed="rId12" cstate="email">
            <a:extLst>
              <a:ext uri="{28A0092B-C50C-407E-A947-70E740481C1C}">
                <a14:useLocalDpi xmlns:a14="http://schemas.microsoft.com/office/drawing/2010/main" val="0"/>
              </a:ext>
            </a:extLst>
          </a:blip>
          <a:srcRect/>
          <a:stretch/>
        </p:blipFill>
        <p:spPr>
          <a:xfrm>
            <a:off x="0" y="-1"/>
            <a:ext cx="12191999" cy="1282055"/>
          </a:xfrm>
          <a:prstGeom prst="rect">
            <a:avLst/>
          </a:prstGeom>
        </p:spPr>
      </p:pic>
      <p:pic>
        <p:nvPicPr>
          <p:cNvPr id="3" name="Picture 2">
            <a:extLst>
              <a:ext uri="{FF2B5EF4-FFF2-40B4-BE49-F238E27FC236}">
                <a16:creationId xmlns:a16="http://schemas.microsoft.com/office/drawing/2014/main" id="{59B99428-C13F-4F84-8564-A353EAF3F0B6}"/>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a:stretch/>
        </p:blipFill>
        <p:spPr>
          <a:xfrm>
            <a:off x="1" y="5871882"/>
            <a:ext cx="1898388" cy="986117"/>
          </a:xfrm>
          <a:prstGeom prst="rect">
            <a:avLst/>
          </a:prstGeom>
        </p:spPr>
      </p:pic>
      <p:pic>
        <p:nvPicPr>
          <p:cNvPr id="4" name="Picture 3">
            <a:extLst>
              <a:ext uri="{FF2B5EF4-FFF2-40B4-BE49-F238E27FC236}">
                <a16:creationId xmlns:a16="http://schemas.microsoft.com/office/drawing/2014/main" id="{B452A275-3FFA-495F-8CC2-B8AFEA173EF0}"/>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a:stretch/>
        </p:blipFill>
        <p:spPr>
          <a:xfrm>
            <a:off x="8484524" y="5863244"/>
            <a:ext cx="3713138" cy="1005171"/>
          </a:xfrm>
          <a:prstGeom prst="rect">
            <a:avLst/>
          </a:prstGeom>
        </p:spPr>
      </p:pic>
      <p:sp>
        <p:nvSpPr>
          <p:cNvPr id="5" name="TextBox 4">
            <a:extLst>
              <a:ext uri="{FF2B5EF4-FFF2-40B4-BE49-F238E27FC236}">
                <a16:creationId xmlns:a16="http://schemas.microsoft.com/office/drawing/2014/main" id="{4BD86F3D-BBF7-4FB1-883D-3CEA9D35B600}"/>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fld>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66160909"/>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2" r:id="rId3"/>
    <p:sldLayoutId id="2147483663" r:id="rId4"/>
    <p:sldLayoutId id="2147483664" r:id="rId5"/>
    <p:sldLayoutId id="2147483665" r:id="rId6"/>
    <p:sldLayoutId id="2147483666" r:id="rId7"/>
    <p:sldLayoutId id="2147483667" r:id="rId8"/>
    <p:sldLayoutId id="2147483672" r:id="rId9"/>
    <p:sldLayoutId id="21474836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9CA831-2DFC-45C3-A029-926C779B8C8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5400" y="-12700"/>
            <a:ext cx="12217400" cy="4838701"/>
          </a:xfrm>
          <a:prstGeom prst="rect">
            <a:avLst/>
          </a:prstGeom>
        </p:spPr>
      </p:pic>
      <p:sp>
        <p:nvSpPr>
          <p:cNvPr id="8" name="Subtitle 2">
            <a:extLst>
              <a:ext uri="{FF2B5EF4-FFF2-40B4-BE49-F238E27FC236}">
                <a16:creationId xmlns:a16="http://schemas.microsoft.com/office/drawing/2014/main" id="{B4654124-954F-472A-9ACB-0C8627B6E959}"/>
              </a:ext>
            </a:extLst>
          </p:cNvPr>
          <p:cNvSpPr txBox="1">
            <a:spLocks/>
          </p:cNvSpPr>
          <p:nvPr userDrawn="1"/>
        </p:nvSpPr>
        <p:spPr>
          <a:xfrm>
            <a:off x="7464829" y="5807291"/>
            <a:ext cx="3967942" cy="36590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mbria" panose="020405030504060302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9" name="Title 1">
            <a:extLst>
              <a:ext uri="{FF2B5EF4-FFF2-40B4-BE49-F238E27FC236}">
                <a16:creationId xmlns:a16="http://schemas.microsoft.com/office/drawing/2014/main" id="{33530CE5-C389-4D1E-B9C3-9D2D93EB801A}"/>
              </a:ext>
            </a:extLst>
          </p:cNvPr>
          <p:cNvSpPr txBox="1">
            <a:spLocks/>
          </p:cNvSpPr>
          <p:nvPr userDrawn="1"/>
        </p:nvSpPr>
        <p:spPr>
          <a:xfrm>
            <a:off x="7464829" y="5264727"/>
            <a:ext cx="3967942" cy="395461"/>
          </a:xfrm>
          <a:prstGeom prst="rect">
            <a:avLst/>
          </a:prstGeom>
        </p:spPr>
        <p:txBody>
          <a:bodyPr anchor="b">
            <a:normAutofit/>
          </a:bodyPr>
          <a:lstStyle>
            <a:lvl1pPr algn="l" defTabSz="914400" rtl="0" eaLnBrk="1" latinLnBrk="0" hangingPunct="1">
              <a:lnSpc>
                <a:spcPct val="90000"/>
              </a:lnSpc>
              <a:spcBef>
                <a:spcPct val="0"/>
              </a:spcBef>
              <a:buNone/>
              <a:defRPr sz="2000" kern="1200">
                <a:solidFill>
                  <a:schemeClr val="tx1"/>
                </a:solidFill>
                <a:latin typeface="Cambria" panose="02040503050406030204" pitchFamily="18" charset="0"/>
                <a:ea typeface="+mj-ea"/>
                <a:cs typeface="+mj-cs"/>
              </a:defRPr>
            </a:lvl1pPr>
          </a:lstStyle>
          <a:p>
            <a:r>
              <a:rPr lang="en-US" dirty="0"/>
              <a:t>Click to edit Master title style</a:t>
            </a:r>
          </a:p>
        </p:txBody>
      </p:sp>
      <p:pic>
        <p:nvPicPr>
          <p:cNvPr id="10" name="Picture 9">
            <a:extLst>
              <a:ext uri="{FF2B5EF4-FFF2-40B4-BE49-F238E27FC236}">
                <a16:creationId xmlns:a16="http://schemas.microsoft.com/office/drawing/2014/main" id="{A7AE7735-43C7-407D-93F9-A37222CCE7F6}"/>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5143500"/>
            <a:ext cx="12192000" cy="1704975"/>
          </a:xfrm>
          <a:prstGeom prst="rect">
            <a:avLst/>
          </a:prstGeom>
        </p:spPr>
      </p:pic>
      <p:sp>
        <p:nvSpPr>
          <p:cNvPr id="11" name="Title 1">
            <a:extLst>
              <a:ext uri="{FF2B5EF4-FFF2-40B4-BE49-F238E27FC236}">
                <a16:creationId xmlns:a16="http://schemas.microsoft.com/office/drawing/2014/main" id="{6CF09716-2B7A-4C46-8409-21F14EAE18C0}"/>
              </a:ext>
            </a:extLst>
          </p:cNvPr>
          <p:cNvSpPr txBox="1">
            <a:spLocks/>
          </p:cNvSpPr>
          <p:nvPr userDrawn="1"/>
        </p:nvSpPr>
        <p:spPr>
          <a:xfrm>
            <a:off x="7617229" y="5740977"/>
            <a:ext cx="3967942" cy="395461"/>
          </a:xfrm>
          <a:prstGeom prst="rect">
            <a:avLst/>
          </a:prstGeom>
        </p:spPr>
        <p:txBody>
          <a:bodyPr anchor="b">
            <a:normAutofit/>
          </a:bodyPr>
          <a:lstStyle>
            <a:lvl1pPr algn="l" defTabSz="914400" rtl="0" eaLnBrk="1" latinLnBrk="0" hangingPunct="1">
              <a:lnSpc>
                <a:spcPct val="90000"/>
              </a:lnSpc>
              <a:spcBef>
                <a:spcPct val="0"/>
              </a:spcBef>
              <a:buNone/>
              <a:defRPr sz="2000" kern="1200">
                <a:solidFill>
                  <a:schemeClr val="tx1"/>
                </a:solidFill>
                <a:latin typeface="Cambria" panose="02040503050406030204" pitchFamily="18" charset="0"/>
                <a:ea typeface="+mj-ea"/>
                <a:cs typeface="+mj-cs"/>
              </a:defRPr>
            </a:lvl1pPr>
          </a:lstStyle>
          <a:p>
            <a:r>
              <a:rPr lang="en-US" dirty="0"/>
              <a:t>Click to edit Master title style</a:t>
            </a:r>
          </a:p>
        </p:txBody>
      </p:sp>
      <p:sp>
        <p:nvSpPr>
          <p:cNvPr id="12" name="Subtitle 2">
            <a:extLst>
              <a:ext uri="{FF2B5EF4-FFF2-40B4-BE49-F238E27FC236}">
                <a16:creationId xmlns:a16="http://schemas.microsoft.com/office/drawing/2014/main" id="{8395CC60-2EF7-435B-9638-46A3259A79E7}"/>
              </a:ext>
            </a:extLst>
          </p:cNvPr>
          <p:cNvSpPr txBox="1">
            <a:spLocks/>
          </p:cNvSpPr>
          <p:nvPr userDrawn="1"/>
        </p:nvSpPr>
        <p:spPr>
          <a:xfrm>
            <a:off x="7617229" y="6283541"/>
            <a:ext cx="3967942" cy="36590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mbria" panose="020405030504060302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310228554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a.gov/uas/programs_partnerships/advanced_aviation_advisory_committe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slide" Target="slide3.xml"/><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B1E93E-4F6D-4DB5-A876-C690DE16CB77}"/>
              </a:ext>
            </a:extLst>
          </p:cNvPr>
          <p:cNvSpPr/>
          <p:nvPr/>
        </p:nvSpPr>
        <p:spPr>
          <a:xfrm>
            <a:off x="5079076" y="4999830"/>
            <a:ext cx="7112924" cy="1631216"/>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rPr>
              <a:t>Advanced Air Mobility (AAM</a:t>
            </a:r>
            <a:r>
              <a:rPr lang="en-US" sz="2000" dirty="0" smtClean="0">
                <a:latin typeface="Cambria" panose="02040503050406030204" pitchFamily="18" charset="0"/>
                <a:ea typeface="Cambria" panose="02040503050406030204" pitchFamily="18" charset="0"/>
              </a:rPr>
              <a:t>) &amp; Vertiports Update</a:t>
            </a:r>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Rebecca MacPherson</a:t>
            </a:r>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February 2022</a:t>
            </a:r>
            <a:endParaRPr lang="en-US" sz="2000" dirty="0">
              <a:latin typeface="Cambria" panose="02040503050406030204" pitchFamily="18" charset="0"/>
              <a:ea typeface="Cambria" panose="02040503050406030204" pitchFamily="18" charset="0"/>
            </a:endParaRPr>
          </a:p>
        </p:txBody>
      </p:sp>
      <p:sp>
        <p:nvSpPr>
          <p:cNvPr id="4" name="Subtitle 4">
            <a:extLst>
              <a:ext uri="{FF2B5EF4-FFF2-40B4-BE49-F238E27FC236}">
                <a16:creationId xmlns:a16="http://schemas.microsoft.com/office/drawing/2014/main" id="{AB17429E-B2C6-4136-9374-A79C422F77BD}"/>
              </a:ext>
            </a:extLst>
          </p:cNvPr>
          <p:cNvSpPr txBox="1">
            <a:spLocks/>
          </p:cNvSpPr>
          <p:nvPr/>
        </p:nvSpPr>
        <p:spPr>
          <a:xfrm>
            <a:off x="7562303" y="6104156"/>
            <a:ext cx="3967942" cy="365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Cambria" panose="02040503050406030204" pitchFamily="18" charset="0"/>
              <a:ea typeface="Cambria" panose="02040503050406030204" pitchFamily="18" charset="0"/>
            </a:endParaRPr>
          </a:p>
        </p:txBody>
      </p:sp>
      <p:sp>
        <p:nvSpPr>
          <p:cNvPr id="5" name="Oval 4">
            <a:hlinkClick r:id="rId3" action="ppaction://hlinksldjump"/>
            <a:extLst>
              <a:ext uri="{FF2B5EF4-FFF2-40B4-BE49-F238E27FC236}">
                <a16:creationId xmlns:a16="http://schemas.microsoft.com/office/drawing/2014/main" id="{F96D7947-3C78-4795-B84E-CE4AE34C0912}"/>
              </a:ext>
            </a:extLst>
          </p:cNvPr>
          <p:cNvSpPr/>
          <p:nvPr/>
        </p:nvSpPr>
        <p:spPr>
          <a:xfrm>
            <a:off x="361951" y="2095500"/>
            <a:ext cx="1038224" cy="990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hlinkClick r:id="rId4" action="ppaction://hlinksldjump"/>
            <a:extLst>
              <a:ext uri="{FF2B5EF4-FFF2-40B4-BE49-F238E27FC236}">
                <a16:creationId xmlns:a16="http://schemas.microsoft.com/office/drawing/2014/main" id="{33F3AF8A-97E3-4C71-BB14-F027DBA3454D}"/>
              </a:ext>
            </a:extLst>
          </p:cNvPr>
          <p:cNvSpPr/>
          <p:nvPr/>
        </p:nvSpPr>
        <p:spPr>
          <a:xfrm>
            <a:off x="304800" y="5311259"/>
            <a:ext cx="2914650" cy="144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26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Investigate VTOL aircraft technologies and determine the maturity of each technology.</a:t>
            </a:r>
          </a:p>
          <a:p>
            <a:r>
              <a:rPr lang="en-US" dirty="0" smtClean="0"/>
              <a:t>Evaluate the performance and characteristics of VTOL aircraft to help develop design standards and guidance.</a:t>
            </a:r>
          </a:p>
          <a:p>
            <a:r>
              <a:rPr lang="en-US" dirty="0" smtClean="0"/>
              <a:t>Research will focus on VTOL aircraft less than 7000 lbs and carry fewer than 9 passengers. Larger VTOL and STOL aircraft will be considered, but not the focus.</a:t>
            </a:r>
          </a:p>
          <a:p>
            <a:r>
              <a:rPr lang="en-US" dirty="0" smtClean="0"/>
              <a:t>Research steps include:</a:t>
            </a:r>
          </a:p>
          <a:p>
            <a:pPr lvl="1"/>
            <a:r>
              <a:rPr lang="en-US" dirty="0" smtClean="0"/>
              <a:t>Literature review and gap analysis;</a:t>
            </a:r>
          </a:p>
          <a:p>
            <a:pPr lvl="1"/>
            <a:r>
              <a:rPr lang="en-US" dirty="0" smtClean="0"/>
              <a:t>Conceptual Testing and Simulations; and</a:t>
            </a:r>
          </a:p>
          <a:p>
            <a:pPr lvl="1"/>
            <a:r>
              <a:rPr lang="en-US" dirty="0" smtClean="0"/>
              <a:t>Operational Testing.</a:t>
            </a:r>
          </a:p>
        </p:txBody>
      </p:sp>
      <p:pic>
        <p:nvPicPr>
          <p:cNvPr id="4" name="Picture 3"/>
          <p:cNvPicPr>
            <a:picLocks noChangeAspect="1"/>
          </p:cNvPicPr>
          <p:nvPr/>
        </p:nvPicPr>
        <p:blipFill>
          <a:blip r:embed="rId2"/>
          <a:stretch>
            <a:fillRect/>
          </a:stretch>
        </p:blipFill>
        <p:spPr>
          <a:xfrm>
            <a:off x="8532815" y="3990787"/>
            <a:ext cx="3378994" cy="2007394"/>
          </a:xfrm>
          <a:prstGeom prst="rect">
            <a:avLst/>
          </a:prstGeom>
        </p:spPr>
      </p:pic>
    </p:spTree>
    <p:extLst>
      <p:ext uri="{BB962C8B-B14F-4D97-AF65-F5344CB8AC3E}">
        <p14:creationId xmlns:p14="http://schemas.microsoft.com/office/powerpoint/2010/main" val="43319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3" name="Content Placeholder 2"/>
          <p:cNvSpPr>
            <a:spLocks noGrp="1"/>
          </p:cNvSpPr>
          <p:nvPr>
            <p:ph idx="1"/>
          </p:nvPr>
        </p:nvSpPr>
        <p:spPr/>
        <p:txBody>
          <a:bodyPr/>
          <a:lstStyle/>
          <a:p>
            <a:r>
              <a:rPr lang="en-US" dirty="0" smtClean="0"/>
              <a:t>Milestones Completed</a:t>
            </a:r>
          </a:p>
          <a:p>
            <a:pPr lvl="1"/>
            <a:r>
              <a:rPr lang="en-US" dirty="0" smtClean="0"/>
              <a:t>Literature review and gap analysis completed by research subcontractor.</a:t>
            </a:r>
          </a:p>
          <a:p>
            <a:pPr lvl="1"/>
            <a:r>
              <a:rPr lang="en-US" dirty="0" smtClean="0"/>
              <a:t>Partnered with FAA’s Aircraft Certification Service to facilitate introductions with Original Equipment Manufacturers (OEMs).</a:t>
            </a:r>
          </a:p>
          <a:p>
            <a:pPr lvl="2"/>
            <a:r>
              <a:rPr lang="en-US" dirty="0" smtClean="0"/>
              <a:t>Made contact with a dozen OEMs to discuss aircraft performance.</a:t>
            </a:r>
          </a:p>
          <a:p>
            <a:pPr lvl="2"/>
            <a:r>
              <a:rPr lang="en-US" dirty="0" smtClean="0"/>
              <a:t>Coordinated with FAA attorneys to determine how IP will be protected. </a:t>
            </a:r>
          </a:p>
          <a:p>
            <a:pPr lvl="1"/>
            <a:r>
              <a:rPr lang="en-US" dirty="0" smtClean="0"/>
              <a:t>Established regular communications with various industry associations, government partners, and leading cities to share information.</a:t>
            </a:r>
          </a:p>
        </p:txBody>
      </p:sp>
    </p:spTree>
    <p:extLst>
      <p:ext uri="{BB962C8B-B14F-4D97-AF65-F5344CB8AC3E}">
        <p14:creationId xmlns:p14="http://schemas.microsoft.com/office/powerpoint/2010/main" val="4319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3" name="Content Placeholder 2"/>
          <p:cNvSpPr>
            <a:spLocks noGrp="1"/>
          </p:cNvSpPr>
          <p:nvPr>
            <p:ph idx="1"/>
          </p:nvPr>
        </p:nvSpPr>
        <p:spPr/>
        <p:txBody>
          <a:bodyPr/>
          <a:lstStyle/>
          <a:p>
            <a:r>
              <a:rPr lang="en-US" dirty="0" smtClean="0"/>
              <a:t>Sent two sets of inquires to OEMs to gather data needed for infrastructure considerations.</a:t>
            </a:r>
          </a:p>
          <a:p>
            <a:pPr lvl="1"/>
            <a:r>
              <a:rPr lang="en-US" dirty="0" smtClean="0"/>
              <a:t>Second inquiry focused on data needed for vertiport interim guidance.</a:t>
            </a:r>
          </a:p>
          <a:p>
            <a:pPr lvl="1"/>
            <a:r>
              <a:rPr lang="en-US" dirty="0" smtClean="0"/>
              <a:t>Additional inquiries may be made as research progresses.</a:t>
            </a:r>
          </a:p>
          <a:p>
            <a:r>
              <a:rPr lang="en-US" dirty="0"/>
              <a:t>Responses from the manufacturers have provided researchers a good idea of the maturity of each vehicle</a:t>
            </a:r>
            <a:r>
              <a:rPr lang="en-US" dirty="0" smtClean="0"/>
              <a:t>.</a:t>
            </a:r>
          </a:p>
          <a:p>
            <a:pPr lvl="1"/>
            <a:r>
              <a:rPr lang="en-US" dirty="0" smtClean="0"/>
              <a:t>OEMs committed to provide the FAA any missing data from the inquiries once they obtain through simulations or performance testing.</a:t>
            </a:r>
          </a:p>
          <a:p>
            <a:pPr marL="457200" lvl="1" indent="0">
              <a:buNone/>
            </a:pPr>
            <a:endParaRPr lang="en-US" dirty="0"/>
          </a:p>
          <a:p>
            <a:endParaRPr lang="en-US" dirty="0"/>
          </a:p>
        </p:txBody>
      </p:sp>
    </p:spTree>
    <p:extLst>
      <p:ext uri="{BB962C8B-B14F-4D97-AF65-F5344CB8AC3E}">
        <p14:creationId xmlns:p14="http://schemas.microsoft.com/office/powerpoint/2010/main" val="273761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3" name="Content Placeholder 2"/>
          <p:cNvSpPr>
            <a:spLocks noGrp="1"/>
          </p:cNvSpPr>
          <p:nvPr>
            <p:ph idx="1"/>
          </p:nvPr>
        </p:nvSpPr>
        <p:spPr/>
        <p:txBody>
          <a:bodyPr/>
          <a:lstStyle/>
          <a:p>
            <a:r>
              <a:rPr lang="en-US" dirty="0" smtClean="0"/>
              <a:t>FAA is collaborating with NASA as part of NASA’s National Campaign and other AAM efforts.</a:t>
            </a:r>
          </a:p>
          <a:p>
            <a:pPr lvl="1"/>
            <a:r>
              <a:rPr lang="en-US" dirty="0" smtClean="0"/>
              <a:t>FAA personnel helped create a baseline design of a prototype vertiport used during flight evaluations.</a:t>
            </a:r>
          </a:p>
          <a:p>
            <a:pPr lvl="1"/>
            <a:r>
              <a:rPr lang="en-US" dirty="0" smtClean="0"/>
              <a:t>FAA is using NASA-led industry forums to bring aircraft manufacturers and stakeholders together to discuss key policy challenges.</a:t>
            </a:r>
          </a:p>
          <a:p>
            <a:endParaRPr lang="en-US" dirty="0"/>
          </a:p>
        </p:txBody>
      </p:sp>
      <p:pic>
        <p:nvPicPr>
          <p:cNvPr id="4" name="Picture 4" descr="Airspace Operations Lab @ NASA Ames -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328" y="4235912"/>
            <a:ext cx="2610682" cy="24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1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4" name="Content Placeholder 2"/>
          <p:cNvSpPr>
            <a:spLocks noGrp="1"/>
          </p:cNvSpPr>
          <p:nvPr>
            <p:ph idx="1"/>
          </p:nvPr>
        </p:nvSpPr>
        <p:spPr/>
        <p:txBody>
          <a:bodyPr/>
          <a:lstStyle/>
          <a:p>
            <a:r>
              <a:rPr lang="en-US" dirty="0" smtClean="0"/>
              <a:t>FAA established an agreement </a:t>
            </a:r>
            <a:r>
              <a:rPr lang="en-US" dirty="0"/>
              <a:t>with the National Renewable Energy </a:t>
            </a:r>
            <a:r>
              <a:rPr lang="en-US" dirty="0" smtClean="0"/>
              <a:t>Laboratory (NREL) </a:t>
            </a:r>
            <a:r>
              <a:rPr lang="en-US" dirty="0"/>
              <a:t>to conduct </a:t>
            </a:r>
            <a:r>
              <a:rPr lang="en-US" dirty="0" smtClean="0"/>
              <a:t>an 18-month vertiport </a:t>
            </a:r>
            <a:r>
              <a:rPr lang="en-US" dirty="0"/>
              <a:t>electrical infrastructure study</a:t>
            </a:r>
            <a:r>
              <a:rPr lang="en-US" dirty="0" smtClean="0"/>
              <a:t>.</a:t>
            </a:r>
          </a:p>
          <a:p>
            <a:r>
              <a:rPr lang="en-US" dirty="0" smtClean="0"/>
              <a:t>Study will focus in various areas including:</a:t>
            </a:r>
          </a:p>
          <a:p>
            <a:pPr lvl="1"/>
            <a:r>
              <a:rPr lang="en-US" dirty="0" smtClean="0"/>
              <a:t>Vertiport charging needs</a:t>
            </a:r>
          </a:p>
          <a:p>
            <a:pPr lvl="1"/>
            <a:r>
              <a:rPr lang="en-US" dirty="0" smtClean="0"/>
              <a:t>Cybersecurity concerns</a:t>
            </a:r>
          </a:p>
          <a:p>
            <a:pPr lvl="1"/>
            <a:r>
              <a:rPr lang="en-US" dirty="0" smtClean="0"/>
              <a:t>Hazards evaluations</a:t>
            </a:r>
          </a:p>
          <a:p>
            <a:pPr lvl="1"/>
            <a:endParaRPr lang="en-US" dirty="0"/>
          </a:p>
        </p:txBody>
      </p:sp>
      <p:pic>
        <p:nvPicPr>
          <p:cNvPr id="5" name="Picture 4"/>
          <p:cNvPicPr>
            <a:picLocks noChangeAspect="1"/>
          </p:cNvPicPr>
          <p:nvPr/>
        </p:nvPicPr>
        <p:blipFill>
          <a:blip r:embed="rId2"/>
          <a:stretch>
            <a:fillRect/>
          </a:stretch>
        </p:blipFill>
        <p:spPr>
          <a:xfrm>
            <a:off x="8278867" y="3239928"/>
            <a:ext cx="3310415" cy="2206943"/>
          </a:xfrm>
          <a:prstGeom prst="rect">
            <a:avLst/>
          </a:prstGeom>
        </p:spPr>
      </p:pic>
    </p:spTree>
    <p:extLst>
      <p:ext uri="{BB962C8B-B14F-4D97-AF65-F5344CB8AC3E}">
        <p14:creationId xmlns:p14="http://schemas.microsoft.com/office/powerpoint/2010/main" val="223200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addressing early adopters?</a:t>
            </a:r>
            <a:endParaRPr lang="en-US" dirty="0"/>
          </a:p>
        </p:txBody>
      </p:sp>
      <p:sp>
        <p:nvSpPr>
          <p:cNvPr id="3" name="Content Placeholder 2"/>
          <p:cNvSpPr>
            <a:spLocks noGrp="1"/>
          </p:cNvSpPr>
          <p:nvPr>
            <p:ph idx="1"/>
          </p:nvPr>
        </p:nvSpPr>
        <p:spPr/>
        <p:txBody>
          <a:bodyPr/>
          <a:lstStyle/>
          <a:p>
            <a:r>
              <a:rPr lang="en-US" dirty="0" smtClean="0"/>
              <a:t>New vertiport AC won’t be completed until 2024/2025.</a:t>
            </a:r>
          </a:p>
          <a:p>
            <a:r>
              <a:rPr lang="en-US" dirty="0" smtClean="0"/>
              <a:t>FAA will issue interim guidance (Engineering Brief) in 2022.</a:t>
            </a:r>
          </a:p>
          <a:p>
            <a:pPr lvl="1"/>
            <a:r>
              <a:rPr lang="en-US" dirty="0" smtClean="0"/>
              <a:t>The interim guidance will be prescriptive, not performance based like the future vertiport AC.</a:t>
            </a:r>
          </a:p>
          <a:p>
            <a:pPr lvl="1"/>
            <a:r>
              <a:rPr lang="en-US" dirty="0" smtClean="0"/>
              <a:t>Anticipate draft Engineering Brief available for public and industry comment within the next month.</a:t>
            </a:r>
          </a:p>
          <a:p>
            <a:r>
              <a:rPr lang="en-US" dirty="0" smtClean="0"/>
              <a:t>Using existing processes under 14 CFR Parts 77 and 157 for notification and impact assessment of proposed vertiports and support infrastructure/equipment.</a:t>
            </a:r>
          </a:p>
        </p:txBody>
      </p:sp>
    </p:spTree>
    <p:extLst>
      <p:ext uri="{BB962C8B-B14F-4D97-AF65-F5344CB8AC3E}">
        <p14:creationId xmlns:p14="http://schemas.microsoft.com/office/powerpoint/2010/main" val="272115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CC33-EAC5-469F-873F-E9CA6569A137}"/>
              </a:ext>
            </a:extLst>
          </p:cNvPr>
          <p:cNvSpPr>
            <a:spLocks noGrp="1"/>
          </p:cNvSpPr>
          <p:nvPr>
            <p:ph type="title"/>
          </p:nvPr>
        </p:nvSpPr>
        <p:spPr>
          <a:xfrm>
            <a:off x="609597" y="284546"/>
            <a:ext cx="10972800" cy="929827"/>
          </a:xfrm>
        </p:spPr>
        <p:txBody>
          <a:bodyPr>
            <a:normAutofit/>
          </a:bodyPr>
          <a:lstStyle/>
          <a:p>
            <a:r>
              <a:rPr lang="en-US" sz="4400" dirty="0" smtClean="0">
                <a:solidFill>
                  <a:schemeClr val="bg1"/>
                </a:solidFill>
                <a:latin typeface="Cambria" panose="02040503050406030204" pitchFamily="18" charset="0"/>
                <a:ea typeface="Cambria" panose="02040503050406030204" pitchFamily="18" charset="0"/>
              </a:rPr>
              <a:t>Engineering Brief</a:t>
            </a:r>
            <a:endParaRPr lang="en-US" sz="4400" dirty="0">
              <a:solidFill>
                <a:schemeClr val="bg1"/>
              </a:solidFill>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A11ADC29-A2AA-421F-A5D4-A41CA316B74C}"/>
              </a:ext>
            </a:extLst>
          </p:cNvPr>
          <p:cNvSpPr>
            <a:spLocks noGrp="1"/>
          </p:cNvSpPr>
          <p:nvPr>
            <p:ph type="body" sz="quarter" idx="14"/>
          </p:nvPr>
        </p:nvSpPr>
        <p:spPr>
          <a:xfrm>
            <a:off x="614675" y="1772860"/>
            <a:ext cx="10370414" cy="4532939"/>
          </a:xfrm>
        </p:spPr>
        <p:txBody>
          <a:bodyPr>
            <a:normAutofit lnSpcReduction="10000"/>
          </a:bodyPr>
          <a:lstStyle/>
          <a:p>
            <a:r>
              <a:rPr lang="en-US" sz="2800" dirty="0" smtClean="0">
                <a:latin typeface="Cambria" panose="02040503050406030204" pitchFamily="18" charset="0"/>
              </a:rPr>
              <a:t>Defined as interim guidance for vertiport facilities based on the composite aircraft</a:t>
            </a:r>
          </a:p>
          <a:p>
            <a:pPr lvl="1"/>
            <a:r>
              <a:rPr lang="en-US" sz="2400" dirty="0" smtClean="0">
                <a:latin typeface="Cambria" panose="02040503050406030204" pitchFamily="18" charset="0"/>
              </a:rPr>
              <a:t>Anticipated use for existing infrastructure and greenfield vertiports</a:t>
            </a:r>
          </a:p>
          <a:p>
            <a:pPr lvl="1"/>
            <a:r>
              <a:rPr lang="en-US" sz="2400" dirty="0" smtClean="0">
                <a:latin typeface="Cambria" panose="02040503050406030204" pitchFamily="18" charset="0"/>
              </a:rPr>
              <a:t>Emphasis on safety critical areas</a:t>
            </a:r>
          </a:p>
          <a:p>
            <a:pPr lvl="1"/>
            <a:r>
              <a:rPr lang="en-US" sz="2400" dirty="0" smtClean="0">
                <a:latin typeface="Cambria" panose="02040503050406030204" pitchFamily="18" charset="0"/>
              </a:rPr>
              <a:t>Outline:</a:t>
            </a:r>
          </a:p>
          <a:p>
            <a:pPr lvl="2"/>
            <a:r>
              <a:rPr lang="en-US" sz="2000" dirty="0" smtClean="0">
                <a:latin typeface="Cambria" panose="02040503050406030204" pitchFamily="18" charset="0"/>
              </a:rPr>
              <a:t>Introduction</a:t>
            </a:r>
          </a:p>
          <a:p>
            <a:pPr lvl="2"/>
            <a:r>
              <a:rPr lang="en-US" sz="2000" dirty="0" smtClean="0">
                <a:latin typeface="Cambria" panose="02040503050406030204" pitchFamily="18" charset="0"/>
              </a:rPr>
              <a:t>Landing Area Design/Geometry</a:t>
            </a:r>
          </a:p>
          <a:p>
            <a:pPr lvl="2"/>
            <a:r>
              <a:rPr lang="en-US" sz="2000" dirty="0" smtClean="0">
                <a:latin typeface="Cambria" panose="02040503050406030204" pitchFamily="18" charset="0"/>
              </a:rPr>
              <a:t>Visual Aids/Lighting/Marking</a:t>
            </a:r>
          </a:p>
          <a:p>
            <a:pPr lvl="2"/>
            <a:r>
              <a:rPr lang="en-US" sz="2000" dirty="0" smtClean="0">
                <a:latin typeface="Cambria" panose="02040503050406030204" pitchFamily="18" charset="0"/>
              </a:rPr>
              <a:t>Charging/Electric (support from NREL)</a:t>
            </a:r>
          </a:p>
          <a:p>
            <a:pPr lvl="2"/>
            <a:r>
              <a:rPr lang="en-US" sz="2000" dirty="0" smtClean="0">
                <a:latin typeface="Cambria" panose="02040503050406030204" pitchFamily="18" charset="0"/>
              </a:rPr>
              <a:t>On-Airport Vertiports</a:t>
            </a:r>
          </a:p>
          <a:p>
            <a:pPr lvl="2"/>
            <a:r>
              <a:rPr lang="en-US" sz="2000" dirty="0" smtClean="0">
                <a:latin typeface="Cambria" panose="02040503050406030204" pitchFamily="18" charset="0"/>
              </a:rPr>
              <a:t>Site Safety Elements</a:t>
            </a:r>
          </a:p>
          <a:p>
            <a:r>
              <a:rPr lang="en-US" sz="2800" dirty="0" smtClean="0">
                <a:latin typeface="Cambria" panose="02040503050406030204" pitchFamily="18" charset="0"/>
              </a:rPr>
              <a:t>Anticipated publish date: Summer 2022</a:t>
            </a:r>
            <a:endParaRPr lang="en-US" sz="2800" dirty="0">
              <a:latin typeface="Cambria" panose="02040503050406030204" pitchFamily="18" charset="0"/>
            </a:endParaRPr>
          </a:p>
        </p:txBody>
      </p:sp>
    </p:spTree>
    <p:extLst>
      <p:ext uri="{BB962C8B-B14F-4D97-AF65-F5344CB8AC3E}">
        <p14:creationId xmlns:p14="http://schemas.microsoft.com/office/powerpoint/2010/main" val="378383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B6E4CA7-1DCD-4F7C-8106-7B033956D28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B5A7D23-5EA3-BB48-9A7E-29066237FEC6}"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4"/>
          <p:cNvSpPr>
            <a:spLocks noGrp="1"/>
          </p:cNvSpPr>
          <p:nvPr>
            <p:ph type="title"/>
          </p:nvPr>
        </p:nvSpPr>
        <p:spPr>
          <a:xfrm>
            <a:off x="838200" y="260021"/>
            <a:ext cx="10515600" cy="1325563"/>
          </a:xfrm>
        </p:spPr>
        <p:txBody>
          <a:bodyPr/>
          <a:lstStyle/>
          <a:p>
            <a:r>
              <a:rPr lang="en-US" dirty="0"/>
              <a:t>Stakeholder Engagement:  Advanced Aviation Advisory Committee</a:t>
            </a:r>
            <a:br>
              <a:rPr lang="en-US" dirty="0"/>
            </a:br>
            <a:endParaRPr lang="en-US" dirty="0"/>
          </a:p>
        </p:txBody>
      </p:sp>
      <p:sp>
        <p:nvSpPr>
          <p:cNvPr id="13" name="Content Placeholder 12"/>
          <p:cNvSpPr>
            <a:spLocks noGrp="1"/>
          </p:cNvSpPr>
          <p:nvPr>
            <p:ph idx="1"/>
          </p:nvPr>
        </p:nvSpPr>
        <p:spPr/>
        <p:txBody>
          <a:bodyPr>
            <a:normAutofit fontScale="77500" lnSpcReduction="20000"/>
          </a:bodyPr>
          <a:lstStyle/>
          <a:p>
            <a:r>
              <a:rPr lang="en-US" dirty="0" smtClean="0"/>
              <a:t>On October 27, 2021, the FAA announced the evolution of the Drone Advisory Committee (DAC) to the Advanced Aviation Advisory Committee (AAAC).</a:t>
            </a:r>
          </a:p>
          <a:p>
            <a:r>
              <a:rPr lang="en-US" dirty="0" smtClean="0"/>
              <a:t>The AAAC is a broad-based federal advisory committee that provides independent advice and recommendations to the FAA on key unmanned aircraft system (UAS) and advanced air mobility (AAM) integration issues, interests and policies</a:t>
            </a:r>
          </a:p>
          <a:p>
            <a:r>
              <a:rPr lang="en-US" dirty="0" smtClean="0"/>
              <a:t>Membership will expand from 35 to 41 members to add additional members from the AAM sector, a community advocate, and other stakeholder groups.</a:t>
            </a:r>
          </a:p>
          <a:p>
            <a:r>
              <a:rPr lang="en-US" dirty="0" smtClean="0"/>
              <a:t>FAA published a notice in the Federal Register to solicit new applicants for AAAC membership.  Nominations were due by January 10, 2022.</a:t>
            </a:r>
          </a:p>
          <a:p>
            <a:r>
              <a:rPr lang="en-US" dirty="0" smtClean="0"/>
              <a:t>Next public meeting of the AAAC will be February 23, 2022, 12:00pm EST, held virtually </a:t>
            </a:r>
            <a:r>
              <a:rPr lang="en-US" smtClean="0"/>
              <a:t>at: </a:t>
            </a:r>
            <a:r>
              <a:rPr lang="en-US" smtClean="0">
                <a:hlinkClick r:id="rId3"/>
              </a:rPr>
              <a:t>https</a:t>
            </a:r>
            <a:r>
              <a:rPr lang="en-US" dirty="0" smtClean="0">
                <a:hlinkClick r:id="rId3"/>
              </a:rPr>
              <a:t>://www.faa.gov/uas/programs_partnerships/advanced_aviation_advisory_committee/</a:t>
            </a:r>
            <a:r>
              <a:rPr lang="en-US" dirty="0" smtClean="0"/>
              <a:t> </a:t>
            </a:r>
          </a:p>
          <a:p>
            <a:endParaRPr lang="en-US" dirty="0"/>
          </a:p>
        </p:txBody>
      </p:sp>
    </p:spTree>
    <p:extLst>
      <p:ext uri="{BB962C8B-B14F-4D97-AF65-F5344CB8AC3E}">
        <p14:creationId xmlns:p14="http://schemas.microsoft.com/office/powerpoint/2010/main" val="147933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hlinkClick r:id="" action="ppaction://noaction"/>
            <a:extLst>
              <a:ext uri="{FF2B5EF4-FFF2-40B4-BE49-F238E27FC236}">
                <a16:creationId xmlns:a16="http://schemas.microsoft.com/office/drawing/2014/main" id="{674476B3-6747-41EF-8568-0394588989B2}"/>
              </a:ext>
            </a:extLst>
          </p:cNvPr>
          <p:cNvSpPr/>
          <p:nvPr/>
        </p:nvSpPr>
        <p:spPr>
          <a:xfrm>
            <a:off x="8365616" y="5095186"/>
            <a:ext cx="771525" cy="781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hlinkClick r:id="rId3" action="ppaction://hlinksldjump"/>
            <a:extLst>
              <a:ext uri="{FF2B5EF4-FFF2-40B4-BE49-F238E27FC236}">
                <a16:creationId xmlns:a16="http://schemas.microsoft.com/office/drawing/2014/main" id="{F0926B58-A276-4AB7-8668-E0699F5B604D}"/>
              </a:ext>
            </a:extLst>
          </p:cNvPr>
          <p:cNvSpPr/>
          <p:nvPr/>
        </p:nvSpPr>
        <p:spPr>
          <a:xfrm>
            <a:off x="304800" y="5876925"/>
            <a:ext cx="1381125"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78FC5517-E423-4B81-81C0-0412408D1949}"/>
              </a:ext>
            </a:extLst>
          </p:cNvPr>
          <p:cNvSpPr txBox="1">
            <a:spLocks/>
          </p:cNvSpPr>
          <p:nvPr/>
        </p:nvSpPr>
        <p:spPr bwMode="auto">
          <a:xfrm>
            <a:off x="352424" y="571500"/>
            <a:ext cx="1153477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1D2F68"/>
                </a:solidFill>
                <a:latin typeface="+mj-lt"/>
                <a:ea typeface="+mj-ea"/>
                <a:cs typeface="+mj-cs"/>
              </a:defRPr>
            </a:lvl1pPr>
            <a:lvl2pPr algn="l" rtl="0" eaLnBrk="1" fontAlgn="base" hangingPunct="1">
              <a:spcBef>
                <a:spcPct val="0"/>
              </a:spcBef>
              <a:spcAft>
                <a:spcPct val="0"/>
              </a:spcAft>
              <a:defRPr sz="2400" b="1">
                <a:solidFill>
                  <a:srgbClr val="1D2F68"/>
                </a:solidFill>
                <a:latin typeface="Arial" charset="0"/>
              </a:defRPr>
            </a:lvl2pPr>
            <a:lvl3pPr algn="l" rtl="0" eaLnBrk="1" fontAlgn="base" hangingPunct="1">
              <a:spcBef>
                <a:spcPct val="0"/>
              </a:spcBef>
              <a:spcAft>
                <a:spcPct val="0"/>
              </a:spcAft>
              <a:defRPr sz="2400" b="1">
                <a:solidFill>
                  <a:srgbClr val="1D2F68"/>
                </a:solidFill>
                <a:latin typeface="Arial" charset="0"/>
              </a:defRPr>
            </a:lvl3pPr>
            <a:lvl4pPr algn="l" rtl="0" eaLnBrk="1" fontAlgn="base" hangingPunct="1">
              <a:spcBef>
                <a:spcPct val="0"/>
              </a:spcBef>
              <a:spcAft>
                <a:spcPct val="0"/>
              </a:spcAft>
              <a:defRPr sz="2400" b="1">
                <a:solidFill>
                  <a:srgbClr val="1D2F68"/>
                </a:solidFill>
                <a:latin typeface="Arial" charset="0"/>
              </a:defRPr>
            </a:lvl4pPr>
            <a:lvl5pPr algn="l" rtl="0" eaLnBrk="1" fontAlgn="base" hangingPunct="1">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lvl="0">
              <a:defRPr/>
            </a:pPr>
            <a:r>
              <a:rPr lang="en-US" sz="4400" b="0" kern="0" dirty="0">
                <a:solidFill>
                  <a:prstClr val="white"/>
                </a:solidFill>
                <a:latin typeface="Cambria" panose="02040503050406030204" pitchFamily="18" charset="0"/>
                <a:ea typeface="Cambria" panose="02040503050406030204" pitchFamily="18" charset="0"/>
              </a:rPr>
              <a:t>Pathway </a:t>
            </a:r>
            <a:r>
              <a:rPr lang="en-US" sz="4400" b="0" kern="0" dirty="0" smtClean="0">
                <a:solidFill>
                  <a:prstClr val="white"/>
                </a:solidFill>
                <a:latin typeface="Cambria" panose="02040503050406030204" pitchFamily="18" charset="0"/>
                <a:ea typeface="Cambria" panose="02040503050406030204" pitchFamily="18" charset="0"/>
              </a:rPr>
              <a:t>Forward</a:t>
            </a:r>
            <a:endParaRPr lang="en-US" sz="4400" b="0" i="1" kern="0" dirty="0">
              <a:solidFill>
                <a:prstClr val="white"/>
              </a:solidFill>
              <a:latin typeface="Cambria" panose="02040503050406030204" pitchFamily="18" charset="0"/>
              <a:ea typeface="Cambria" panose="02040503050406030204" pitchFamily="18" charset="0"/>
            </a:endParaRPr>
          </a:p>
        </p:txBody>
      </p:sp>
      <p:sp>
        <p:nvSpPr>
          <p:cNvPr id="6" name="Content Placeholder 5"/>
          <p:cNvSpPr>
            <a:spLocks noGrp="1"/>
          </p:cNvSpPr>
          <p:nvPr>
            <p:ph idx="1"/>
          </p:nvPr>
        </p:nvSpPr>
        <p:spPr>
          <a:xfrm>
            <a:off x="838200" y="1837113"/>
            <a:ext cx="10515600" cy="4372494"/>
          </a:xfrm>
        </p:spPr>
        <p:txBody>
          <a:bodyPr/>
          <a:lstStyle/>
          <a:p>
            <a:pPr algn="just"/>
            <a:r>
              <a:rPr lang="en-US" sz="2000" dirty="0">
                <a:ea typeface="Cambria" panose="02040503050406030204" pitchFamily="18" charset="0"/>
              </a:rPr>
              <a:t>Advancing AAM concepts includes the need to </a:t>
            </a:r>
            <a:r>
              <a:rPr lang="en-US" sz="2000" b="1" dirty="0">
                <a:solidFill>
                  <a:srgbClr val="0A375F"/>
                </a:solidFill>
                <a:ea typeface="Cambria" panose="02040503050406030204" pitchFamily="18" charset="0"/>
              </a:rPr>
              <a:t>collaborate with state, local, and tribal governments</a:t>
            </a:r>
            <a:r>
              <a:rPr lang="en-US" sz="2000" b="1" dirty="0">
                <a:ea typeface="Cambria" panose="02040503050406030204" pitchFamily="18" charset="0"/>
              </a:rPr>
              <a:t> </a:t>
            </a:r>
            <a:r>
              <a:rPr lang="en-US" sz="2000" dirty="0">
                <a:ea typeface="Cambria" panose="02040503050406030204" pitchFamily="18" charset="0"/>
              </a:rPr>
              <a:t>to support infrastructure development, community awareness, and enable initial operations.</a:t>
            </a:r>
          </a:p>
          <a:p>
            <a:pPr algn="just"/>
            <a:r>
              <a:rPr lang="en-US" sz="2000" dirty="0">
                <a:ea typeface="Cambria" panose="02040503050406030204" pitchFamily="18" charset="0"/>
              </a:rPr>
              <a:t>We encourage </a:t>
            </a:r>
            <a:r>
              <a:rPr lang="en-US" sz="2000" dirty="0" smtClean="0">
                <a:ea typeface="Cambria" panose="02040503050406030204" pitchFamily="18" charset="0"/>
              </a:rPr>
              <a:t>cities/municipalities/industry </a:t>
            </a:r>
            <a:r>
              <a:rPr lang="en-US" sz="2000" dirty="0">
                <a:ea typeface="Cambria" panose="02040503050406030204" pitchFamily="18" charset="0"/>
              </a:rPr>
              <a:t>to </a:t>
            </a:r>
            <a:r>
              <a:rPr lang="en-US" sz="2000" b="1" dirty="0">
                <a:solidFill>
                  <a:srgbClr val="0A375F"/>
                </a:solidFill>
                <a:ea typeface="Cambria" panose="02040503050406030204" pitchFamily="18" charset="0"/>
              </a:rPr>
              <a:t>engage with us early </a:t>
            </a:r>
            <a:r>
              <a:rPr lang="en-US" sz="2000" dirty="0">
                <a:ea typeface="Cambria" panose="02040503050406030204" pitchFamily="18" charset="0"/>
              </a:rPr>
              <a:t>in the planning process to discuss potential vertiport locations, routes, and other AAM infrastructure</a:t>
            </a:r>
            <a:r>
              <a:rPr lang="en-US" sz="2000" dirty="0" smtClean="0">
                <a:ea typeface="Cambria" panose="02040503050406030204" pitchFamily="18" charset="0"/>
              </a:rPr>
              <a:t>.</a:t>
            </a:r>
            <a:endParaRPr lang="en-US" sz="2000" dirty="0">
              <a:ea typeface="Cambria" panose="02040503050406030204" pitchFamily="18" charset="0"/>
            </a:endParaRPr>
          </a:p>
          <a:p>
            <a:endParaRPr lang="en-US" sz="2400" dirty="0"/>
          </a:p>
          <a:p>
            <a:pPr marL="0" indent="0">
              <a:buNone/>
            </a:pPr>
            <a:endParaRPr lang="en-US" sz="1800" dirty="0"/>
          </a:p>
        </p:txBody>
      </p:sp>
      <p:pic>
        <p:nvPicPr>
          <p:cNvPr id="7" name="image5.png">
            <a:extLst>
              <a:ext uri="{FF2B5EF4-FFF2-40B4-BE49-F238E27FC236}">
                <a16:creationId xmlns:a16="http://schemas.microsoft.com/office/drawing/2014/main" id="{9FB98F30-0F85-45C4-8DE5-370E1E8A64C6}"/>
              </a:ext>
            </a:extLst>
          </p:cNvPr>
          <p:cNvPicPr/>
          <p:nvPr/>
        </p:nvPicPr>
        <p:blipFill rotWithShape="1">
          <a:blip r:embed="rId4" cstate="print">
            <a:duotone>
              <a:prstClr val="black"/>
              <a:schemeClr val="accent1">
                <a:tint val="45000"/>
                <a:satMod val="400000"/>
              </a:schemeClr>
            </a:duotone>
          </a:blip>
          <a:srcRect l="4540"/>
          <a:stretch/>
        </p:blipFill>
        <p:spPr bwMode="auto">
          <a:xfrm>
            <a:off x="3029997" y="4407768"/>
            <a:ext cx="5605913" cy="21565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84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6" name="TextBox 5"/>
          <p:cNvSpPr txBox="1"/>
          <p:nvPr/>
        </p:nvSpPr>
        <p:spPr>
          <a:xfrm>
            <a:off x="6192078" y="2057400"/>
            <a:ext cx="4731026" cy="1200329"/>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Keri Lyons</a:t>
            </a:r>
          </a:p>
          <a:p>
            <a:pPr algn="ctr"/>
            <a:r>
              <a:rPr lang="en-US" dirty="0">
                <a:latin typeface="Cambria" panose="02040503050406030204" pitchFamily="18" charset="0"/>
                <a:ea typeface="Cambria" panose="02040503050406030204" pitchFamily="18" charset="0"/>
              </a:rPr>
              <a:t>Technical Advisor, Office of Airports</a:t>
            </a:r>
          </a:p>
          <a:p>
            <a:pPr algn="ctr"/>
            <a:r>
              <a:rPr lang="en-US" dirty="0">
                <a:latin typeface="Cambria" panose="02040503050406030204" pitchFamily="18" charset="0"/>
                <a:ea typeface="Cambria" panose="02040503050406030204" pitchFamily="18" charset="0"/>
              </a:rPr>
              <a:t>202-267-8972</a:t>
            </a:r>
          </a:p>
          <a:p>
            <a:pPr algn="ctr"/>
            <a:r>
              <a:rPr lang="en-US" dirty="0" smtClean="0">
                <a:latin typeface="Cambria" panose="02040503050406030204" pitchFamily="18" charset="0"/>
                <a:ea typeface="Cambria" panose="02040503050406030204" pitchFamily="18" charset="0"/>
              </a:rPr>
              <a:t>Keri.Lyons@faa.gov</a:t>
            </a:r>
            <a:endParaRPr lang="en-US" dirty="0">
              <a:latin typeface="Cambria" panose="02040503050406030204" pitchFamily="18" charset="0"/>
              <a:ea typeface="Cambria" panose="02040503050406030204" pitchFamily="18" charset="0"/>
            </a:endParaRPr>
          </a:p>
        </p:txBody>
      </p:sp>
      <p:sp>
        <p:nvSpPr>
          <p:cNvPr id="8" name="TextBox 7"/>
          <p:cNvSpPr txBox="1"/>
          <p:nvPr/>
        </p:nvSpPr>
        <p:spPr>
          <a:xfrm>
            <a:off x="3218059" y="3709324"/>
            <a:ext cx="5108713" cy="1477328"/>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Scott </a:t>
            </a:r>
            <a:r>
              <a:rPr lang="en-US" dirty="0" smtClean="0">
                <a:latin typeface="Cambria" panose="02040503050406030204" pitchFamily="18" charset="0"/>
                <a:ea typeface="Cambria" panose="02040503050406030204" pitchFamily="18" charset="0"/>
              </a:rPr>
              <a:t>Gore</a:t>
            </a:r>
            <a:endParaRPr lang="en-US" dirty="0">
              <a:latin typeface="Cambria" panose="02040503050406030204" pitchFamily="18" charset="0"/>
              <a:ea typeface="Cambria" panose="02040503050406030204" pitchFamily="18" charset="0"/>
            </a:endParaRPr>
          </a:p>
          <a:p>
            <a:pPr algn="ctr"/>
            <a:r>
              <a:rPr lang="en-US" dirty="0">
                <a:latin typeface="Cambria" panose="02040503050406030204" pitchFamily="18" charset="0"/>
                <a:ea typeface="Cambria" panose="02040503050406030204" pitchFamily="18" charset="0"/>
              </a:rPr>
              <a:t>Program Manager for Strategic </a:t>
            </a:r>
            <a:r>
              <a:rPr lang="en-US" dirty="0" smtClean="0">
                <a:latin typeface="Cambria" panose="02040503050406030204" pitchFamily="18" charset="0"/>
                <a:ea typeface="Cambria" panose="02040503050406030204" pitchFamily="18" charset="0"/>
              </a:rPr>
              <a:t>Engagement</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UAS </a:t>
            </a:r>
            <a:r>
              <a:rPr lang="en-US" dirty="0">
                <a:latin typeface="Cambria" panose="02040503050406030204" pitchFamily="18" charset="0"/>
                <a:ea typeface="Cambria" panose="02040503050406030204" pitchFamily="18" charset="0"/>
              </a:rPr>
              <a:t>Integration Office</a:t>
            </a:r>
          </a:p>
          <a:p>
            <a:pPr algn="ctr"/>
            <a:r>
              <a:rPr lang="en-US" dirty="0">
                <a:latin typeface="Cambria" panose="02040503050406030204" pitchFamily="18" charset="0"/>
                <a:ea typeface="Cambria" panose="02040503050406030204" pitchFamily="18" charset="0"/>
              </a:rPr>
              <a:t>202-384-3591</a:t>
            </a:r>
          </a:p>
          <a:p>
            <a:pPr algn="ctr"/>
            <a:r>
              <a:rPr lang="en-US" dirty="0">
                <a:latin typeface="Cambria" panose="02040503050406030204" pitchFamily="18" charset="0"/>
                <a:ea typeface="Cambria" panose="02040503050406030204" pitchFamily="18" charset="0"/>
              </a:rPr>
              <a:t>Scott.Gore@faa.gov</a:t>
            </a:r>
          </a:p>
        </p:txBody>
      </p:sp>
      <p:sp>
        <p:nvSpPr>
          <p:cNvPr id="9" name="TextBox 8"/>
          <p:cNvSpPr txBox="1"/>
          <p:nvPr/>
        </p:nvSpPr>
        <p:spPr>
          <a:xfrm>
            <a:off x="538482" y="2057400"/>
            <a:ext cx="4731026" cy="1200329"/>
          </a:xfrm>
          <a:prstGeom prst="rect">
            <a:avLst/>
          </a:prstGeom>
          <a:noFill/>
        </p:spPr>
        <p:txBody>
          <a:bodyPr wrap="square" rtlCol="0">
            <a:spAutoFit/>
          </a:bodyPr>
          <a:lstStyle/>
          <a:p>
            <a:pPr algn="ctr"/>
            <a:r>
              <a:rPr lang="en-US" dirty="0" smtClean="0">
                <a:latin typeface="Cambria" panose="02040503050406030204" pitchFamily="18" charset="0"/>
                <a:ea typeface="Cambria" panose="02040503050406030204" pitchFamily="18" charset="0"/>
              </a:rPr>
              <a:t>Rebecca MacPherson</a:t>
            </a:r>
            <a:endParaRPr lang="en-US" dirty="0">
              <a:latin typeface="Cambria" panose="02040503050406030204" pitchFamily="18" charset="0"/>
              <a:ea typeface="Cambria" panose="02040503050406030204" pitchFamily="18" charset="0"/>
            </a:endParaRPr>
          </a:p>
          <a:p>
            <a:pPr algn="ctr"/>
            <a:r>
              <a:rPr lang="en-US" dirty="0" smtClean="0">
                <a:latin typeface="Cambria" panose="02040503050406030204" pitchFamily="18" charset="0"/>
                <a:ea typeface="Cambria" panose="02040503050406030204" pitchFamily="18" charset="0"/>
              </a:rPr>
              <a:t>Regional Administrator, Great Lakes Region</a:t>
            </a:r>
            <a:endParaRPr lang="en-US" dirty="0">
              <a:latin typeface="Cambria" panose="02040503050406030204" pitchFamily="18" charset="0"/>
              <a:ea typeface="Cambria" panose="02040503050406030204" pitchFamily="18" charset="0"/>
            </a:endParaRPr>
          </a:p>
          <a:p>
            <a:pPr algn="ctr"/>
            <a:r>
              <a:rPr lang="en-US" dirty="0" smtClean="0">
                <a:latin typeface="Cambria" panose="02040503050406030204" pitchFamily="18" charset="0"/>
                <a:ea typeface="Cambria" panose="02040503050406030204" pitchFamily="18" charset="0"/>
              </a:rPr>
              <a:t>(847) 294-7294</a:t>
            </a:r>
            <a:endParaRPr lang="en-US" dirty="0">
              <a:latin typeface="Cambria" panose="02040503050406030204" pitchFamily="18" charset="0"/>
              <a:ea typeface="Cambria" panose="02040503050406030204" pitchFamily="18" charset="0"/>
            </a:endParaRPr>
          </a:p>
          <a:p>
            <a:pPr algn="ctr"/>
            <a:r>
              <a:rPr lang="en-US" dirty="0" smtClean="0">
                <a:latin typeface="Cambria" panose="02040503050406030204" pitchFamily="18" charset="0"/>
                <a:ea typeface="Cambria" panose="02040503050406030204" pitchFamily="18" charset="0"/>
              </a:rPr>
              <a:t>Rebecca.MacPherson@faa.gov</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526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06EDAF-530E-41C9-88F1-A4E8F0DA03D0}"/>
              </a:ext>
            </a:extLst>
          </p:cNvPr>
          <p:cNvSpPr txBox="1">
            <a:spLocks/>
          </p:cNvSpPr>
          <p:nvPr/>
        </p:nvSpPr>
        <p:spPr bwMode="auto">
          <a:xfrm>
            <a:off x="352424" y="571500"/>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1D2F68"/>
                </a:solidFill>
                <a:latin typeface="+mj-lt"/>
                <a:ea typeface="+mj-ea"/>
                <a:cs typeface="+mj-cs"/>
              </a:defRPr>
            </a:lvl1pPr>
            <a:lvl2pPr algn="l" rtl="0" eaLnBrk="1" fontAlgn="base" hangingPunct="1">
              <a:spcBef>
                <a:spcPct val="0"/>
              </a:spcBef>
              <a:spcAft>
                <a:spcPct val="0"/>
              </a:spcAft>
              <a:defRPr sz="2400" b="1">
                <a:solidFill>
                  <a:srgbClr val="1D2F68"/>
                </a:solidFill>
                <a:latin typeface="Arial" charset="0"/>
              </a:defRPr>
            </a:lvl2pPr>
            <a:lvl3pPr algn="l" rtl="0" eaLnBrk="1" fontAlgn="base" hangingPunct="1">
              <a:spcBef>
                <a:spcPct val="0"/>
              </a:spcBef>
              <a:spcAft>
                <a:spcPct val="0"/>
              </a:spcAft>
              <a:defRPr sz="2400" b="1">
                <a:solidFill>
                  <a:srgbClr val="1D2F68"/>
                </a:solidFill>
                <a:latin typeface="Arial" charset="0"/>
              </a:defRPr>
            </a:lvl3pPr>
            <a:lvl4pPr algn="l" rtl="0" eaLnBrk="1" fontAlgn="base" hangingPunct="1">
              <a:spcBef>
                <a:spcPct val="0"/>
              </a:spcBef>
              <a:spcAft>
                <a:spcPct val="0"/>
              </a:spcAft>
              <a:defRPr sz="2400" b="1">
                <a:solidFill>
                  <a:srgbClr val="1D2F68"/>
                </a:solidFill>
                <a:latin typeface="Arial" charset="0"/>
              </a:defRPr>
            </a:lvl4pPr>
            <a:lvl5pPr algn="l" rtl="0" eaLnBrk="1" fontAlgn="base" hangingPunct="1">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lvl="0">
              <a:defRPr/>
            </a:pPr>
            <a:r>
              <a:rPr lang="en-US" kern="0" dirty="0">
                <a:solidFill>
                  <a:schemeClr val="bg1"/>
                </a:solidFill>
                <a:latin typeface="Arial"/>
              </a:rPr>
              <a:t>Advanced Air Mobility (AAM) Integration</a:t>
            </a:r>
          </a:p>
        </p:txBody>
      </p:sp>
      <p:sp>
        <p:nvSpPr>
          <p:cNvPr id="6" name="Oval 5">
            <a:hlinkClick r:id="rId3" action="ppaction://hlinksldjump"/>
            <a:extLst>
              <a:ext uri="{FF2B5EF4-FFF2-40B4-BE49-F238E27FC236}">
                <a16:creationId xmlns:a16="http://schemas.microsoft.com/office/drawing/2014/main" id="{C05FC8F0-DF90-4A99-8530-D266D238E134}"/>
              </a:ext>
            </a:extLst>
          </p:cNvPr>
          <p:cNvSpPr/>
          <p:nvPr/>
        </p:nvSpPr>
        <p:spPr>
          <a:xfrm>
            <a:off x="8658224" y="5876925"/>
            <a:ext cx="771525" cy="781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hlinkClick r:id="rId4" action="ppaction://hlinksldjump"/>
            <a:extLst>
              <a:ext uri="{FF2B5EF4-FFF2-40B4-BE49-F238E27FC236}">
                <a16:creationId xmlns:a16="http://schemas.microsoft.com/office/drawing/2014/main" id="{E1F5C570-0B07-4EC4-BDFC-76D85CCB1933}"/>
              </a:ext>
            </a:extLst>
          </p:cNvPr>
          <p:cNvSpPr/>
          <p:nvPr/>
        </p:nvSpPr>
        <p:spPr>
          <a:xfrm>
            <a:off x="304800" y="5876925"/>
            <a:ext cx="1381125"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85BC208-5A18-450F-8E5D-E315159E4C9B}"/>
              </a:ext>
            </a:extLst>
          </p:cNvPr>
          <p:cNvSpPr/>
          <p:nvPr/>
        </p:nvSpPr>
        <p:spPr>
          <a:xfrm>
            <a:off x="650062" y="1384216"/>
            <a:ext cx="10891876" cy="412771"/>
          </a:xfrm>
          <a:prstGeom prst="rect">
            <a:avLst/>
          </a:prstGeom>
          <a:no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rgbClr val="000000"/>
                </a:solidFill>
              </a:rPr>
              <a:t>The FAA’s current regulatory framework will support industry’s efforts to achieve near-term operations</a:t>
            </a:r>
            <a:endParaRPr lang="en-US" dirty="0">
              <a:solidFill>
                <a:srgbClr val="000000"/>
              </a:solidFill>
            </a:endParaRPr>
          </a:p>
        </p:txBody>
      </p:sp>
      <p:grpSp>
        <p:nvGrpSpPr>
          <p:cNvPr id="5" name="Group 4">
            <a:extLst>
              <a:ext uri="{FF2B5EF4-FFF2-40B4-BE49-F238E27FC236}">
                <a16:creationId xmlns:a16="http://schemas.microsoft.com/office/drawing/2014/main" id="{07B2DB3E-7AA2-4B9F-917D-F4A27C4D95DF}"/>
              </a:ext>
            </a:extLst>
          </p:cNvPr>
          <p:cNvGrpSpPr/>
          <p:nvPr/>
        </p:nvGrpSpPr>
        <p:grpSpPr>
          <a:xfrm>
            <a:off x="650062" y="2000434"/>
            <a:ext cx="10891876" cy="1172058"/>
            <a:chOff x="-2140514" y="546824"/>
            <a:chExt cx="10891876" cy="1172058"/>
          </a:xfrm>
        </p:grpSpPr>
        <p:sp>
          <p:nvSpPr>
            <p:cNvPr id="13" name="Rectangle 12">
              <a:extLst>
                <a:ext uri="{FF2B5EF4-FFF2-40B4-BE49-F238E27FC236}">
                  <a16:creationId xmlns:a16="http://schemas.microsoft.com/office/drawing/2014/main" id="{D0EFFEB2-ADE6-4AAB-9504-EE16F25F6AD0}"/>
                </a:ext>
              </a:extLst>
            </p:cNvPr>
            <p:cNvSpPr/>
            <p:nvPr/>
          </p:nvSpPr>
          <p:spPr>
            <a:xfrm>
              <a:off x="-2140514" y="910908"/>
              <a:ext cx="10891875" cy="807974"/>
            </a:xfrm>
            <a:prstGeom prst="rect">
              <a:avLst/>
            </a:prstGeom>
            <a:no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400" b="1" dirty="0">
                <a:solidFill>
                  <a:srgbClr val="000000"/>
                </a:solidFill>
              </a:endParaRPr>
            </a:p>
            <a:p>
              <a:pPr marL="285750" lvl="0" indent="-285750">
                <a:buFont typeface="Arial" panose="020B0604020202020204" pitchFamily="34" charset="0"/>
                <a:buChar char="•"/>
                <a:defRPr/>
              </a:pPr>
              <a:r>
                <a:rPr lang="en-US" sz="1400" dirty="0" smtClean="0">
                  <a:solidFill>
                    <a:srgbClr val="000000"/>
                  </a:solidFill>
                </a:rPr>
                <a:t>The FAA envisions an aviation </a:t>
              </a:r>
              <a:r>
                <a:rPr lang="en-US" sz="1400" dirty="0">
                  <a:solidFill>
                    <a:srgbClr val="000000"/>
                  </a:solidFill>
                </a:rPr>
                <a:t>transportation system that will use highly automated aircraft to transport passengers or cargo for hire. </a:t>
              </a:r>
            </a:p>
            <a:p>
              <a:pPr marL="285750" lvl="0" indent="-285750">
                <a:buFont typeface="Arial" panose="020B0604020202020204" pitchFamily="34" charset="0"/>
                <a:buChar char="•"/>
                <a:defRPr/>
              </a:pPr>
              <a:r>
                <a:rPr lang="en-US" sz="1400" dirty="0">
                  <a:solidFill>
                    <a:srgbClr val="000000"/>
                  </a:solidFill>
                </a:rPr>
                <a:t>AAM is not a single technology, but rather a collection of new and emerging technologies being applied to the </a:t>
              </a:r>
              <a:r>
                <a:rPr lang="en-US" sz="1400" dirty="0" smtClean="0">
                  <a:solidFill>
                    <a:srgbClr val="000000"/>
                  </a:solidFill>
                </a:rPr>
                <a:t>existing aviation system</a:t>
              </a:r>
              <a:r>
                <a:rPr lang="en-US" sz="1400" dirty="0">
                  <a:solidFill>
                    <a:srgbClr val="000000"/>
                  </a:solidFill>
                </a:rPr>
                <a:t>, particularly in new aircraft types. </a:t>
              </a:r>
            </a:p>
            <a:p>
              <a:pPr algn="ctr"/>
              <a:endParaRPr lang="en-US" dirty="0"/>
            </a:p>
          </p:txBody>
        </p:sp>
        <p:sp>
          <p:nvSpPr>
            <p:cNvPr id="14" name="Rectangle 13">
              <a:extLst>
                <a:ext uri="{FF2B5EF4-FFF2-40B4-BE49-F238E27FC236}">
                  <a16:creationId xmlns:a16="http://schemas.microsoft.com/office/drawing/2014/main" id="{D109C6AC-2821-4B3B-87EE-2C3A04B35F6E}"/>
                </a:ext>
              </a:extLst>
            </p:cNvPr>
            <p:cNvSpPr/>
            <p:nvPr/>
          </p:nvSpPr>
          <p:spPr>
            <a:xfrm>
              <a:off x="-2140512" y="546824"/>
              <a:ext cx="10891874" cy="361329"/>
            </a:xfrm>
            <a:prstGeom prst="rect">
              <a:avLst/>
            </a:prstGeom>
            <a:solidFill>
              <a:schemeClr val="tx2">
                <a:lumMod val="20000"/>
                <a:lumOff val="80000"/>
              </a:schemeClr>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dirty="0">
                  <a:solidFill>
                    <a:srgbClr val="000000"/>
                  </a:solidFill>
                </a:rPr>
                <a:t>Baseline and Context for Conversations</a:t>
              </a:r>
            </a:p>
          </p:txBody>
        </p:sp>
      </p:grpSp>
      <p:grpSp>
        <p:nvGrpSpPr>
          <p:cNvPr id="24" name="Group 23">
            <a:extLst>
              <a:ext uri="{FF2B5EF4-FFF2-40B4-BE49-F238E27FC236}">
                <a16:creationId xmlns:a16="http://schemas.microsoft.com/office/drawing/2014/main" id="{76CE89A6-8CB3-4A74-8348-3B8A8ABD5C20}"/>
              </a:ext>
            </a:extLst>
          </p:cNvPr>
          <p:cNvGrpSpPr/>
          <p:nvPr/>
        </p:nvGrpSpPr>
        <p:grpSpPr>
          <a:xfrm>
            <a:off x="629353" y="3353823"/>
            <a:ext cx="10933291" cy="2523102"/>
            <a:chOff x="619608" y="1493691"/>
            <a:chExt cx="10933291" cy="2523102"/>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273" y="2819032"/>
              <a:ext cx="1665155" cy="1051009"/>
            </a:xfrm>
            <a:prstGeom prst="rect">
              <a:avLst/>
            </a:prstGeom>
            <a:ln w="19050">
              <a:solidFill>
                <a:srgbClr val="0B3962"/>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98524" y="2801021"/>
              <a:ext cx="1654460" cy="1043661"/>
            </a:xfrm>
            <a:prstGeom prst="rect">
              <a:avLst/>
            </a:prstGeom>
            <a:ln w="19050">
              <a:solidFill>
                <a:srgbClr val="0B3962"/>
              </a:solidFill>
            </a:ln>
          </p:spPr>
        </p:pic>
        <p:sp>
          <p:nvSpPr>
            <p:cNvPr id="3" name="Rectangle 2">
              <a:extLst>
                <a:ext uri="{FF2B5EF4-FFF2-40B4-BE49-F238E27FC236}">
                  <a16:creationId xmlns:a16="http://schemas.microsoft.com/office/drawing/2014/main" id="{D8E0F557-A25D-4E19-98B7-D12D59A0286C}"/>
                </a:ext>
              </a:extLst>
            </p:cNvPr>
            <p:cNvSpPr/>
            <p:nvPr/>
          </p:nvSpPr>
          <p:spPr>
            <a:xfrm>
              <a:off x="619608" y="1843151"/>
              <a:ext cx="10933291" cy="2173642"/>
            </a:xfrm>
            <a:prstGeom prst="rect">
              <a:avLst/>
            </a:prstGeom>
            <a:no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400" dirty="0">
                <a:solidFill>
                  <a:srgbClr val="000000"/>
                </a:solidFill>
              </a:endParaRPr>
            </a:p>
          </p:txBody>
        </p:sp>
        <p:sp>
          <p:nvSpPr>
            <p:cNvPr id="15" name="Rectangle 14">
              <a:extLst>
                <a:ext uri="{FF2B5EF4-FFF2-40B4-BE49-F238E27FC236}">
                  <a16:creationId xmlns:a16="http://schemas.microsoft.com/office/drawing/2014/main" id="{09771CFC-E179-49FC-88E4-47D204FB7C2A}"/>
                </a:ext>
              </a:extLst>
            </p:cNvPr>
            <p:cNvSpPr/>
            <p:nvPr/>
          </p:nvSpPr>
          <p:spPr>
            <a:xfrm>
              <a:off x="930119" y="2037180"/>
              <a:ext cx="1587203" cy="534872"/>
            </a:xfrm>
            <a:prstGeom prst="rect">
              <a:avLst/>
            </a:prstGeom>
            <a:solidFill>
              <a:srgbClr val="0B3962"/>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Urban Air </a:t>
              </a:r>
              <a:r>
                <a:rPr lang="en-US" sz="1400" dirty="0" smtClean="0">
                  <a:solidFill>
                    <a:schemeClr val="bg1"/>
                  </a:solidFill>
                </a:rPr>
                <a:t>Mobility</a:t>
              </a:r>
              <a:br>
                <a:rPr lang="en-US" sz="1400" dirty="0" smtClean="0">
                  <a:solidFill>
                    <a:schemeClr val="bg1"/>
                  </a:solidFill>
                </a:rPr>
              </a:br>
              <a:r>
                <a:rPr lang="en-US" sz="1400" dirty="0" smtClean="0">
                  <a:solidFill>
                    <a:schemeClr val="bg1"/>
                  </a:solidFill>
                </a:rPr>
                <a:t>(intra-city)</a:t>
              </a:r>
              <a:endParaRPr lang="en-US" sz="1400" dirty="0">
                <a:solidFill>
                  <a:schemeClr val="bg1"/>
                </a:solidFill>
              </a:endParaRPr>
            </a:p>
          </p:txBody>
        </p:sp>
        <p:sp>
          <p:nvSpPr>
            <p:cNvPr id="17" name="Rectangle 16">
              <a:extLst>
                <a:ext uri="{FF2B5EF4-FFF2-40B4-BE49-F238E27FC236}">
                  <a16:creationId xmlns:a16="http://schemas.microsoft.com/office/drawing/2014/main" id="{D726D428-7072-497C-A361-A797AC2A21AD}"/>
                </a:ext>
              </a:extLst>
            </p:cNvPr>
            <p:cNvSpPr/>
            <p:nvPr/>
          </p:nvSpPr>
          <p:spPr>
            <a:xfrm>
              <a:off x="7364319" y="2071788"/>
              <a:ext cx="1478684" cy="454879"/>
            </a:xfrm>
            <a:prstGeom prst="rect">
              <a:avLst/>
            </a:prstGeom>
            <a:solidFill>
              <a:srgbClr val="0B3962"/>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Cargo </a:t>
              </a:r>
              <a:r>
                <a:rPr lang="en-US" sz="1400" dirty="0" smtClean="0">
                  <a:solidFill>
                    <a:schemeClr val="bg1"/>
                  </a:solidFill>
                </a:rPr>
                <a:t>Delivery</a:t>
              </a:r>
              <a:br>
                <a:rPr lang="en-US" sz="1400" dirty="0" smtClean="0">
                  <a:solidFill>
                    <a:schemeClr val="bg1"/>
                  </a:solidFill>
                </a:rPr>
              </a:br>
              <a:r>
                <a:rPr lang="en-US" sz="1400" dirty="0" smtClean="0">
                  <a:solidFill>
                    <a:schemeClr val="bg1"/>
                  </a:solidFill>
                </a:rPr>
                <a:t>(large aircraft)</a:t>
              </a:r>
              <a:endParaRPr lang="en-US" sz="1400" dirty="0">
                <a:solidFill>
                  <a:schemeClr val="bg1"/>
                </a:solidFill>
              </a:endParaRPr>
            </a:p>
          </p:txBody>
        </p:sp>
        <p:sp>
          <p:nvSpPr>
            <p:cNvPr id="18" name="Rectangle 17">
              <a:extLst>
                <a:ext uri="{FF2B5EF4-FFF2-40B4-BE49-F238E27FC236}">
                  <a16:creationId xmlns:a16="http://schemas.microsoft.com/office/drawing/2014/main" id="{DC90A5C5-7D25-472F-A2F9-212D1D1EF696}"/>
                </a:ext>
              </a:extLst>
            </p:cNvPr>
            <p:cNvSpPr/>
            <p:nvPr/>
          </p:nvSpPr>
          <p:spPr>
            <a:xfrm>
              <a:off x="5210647" y="1924721"/>
              <a:ext cx="1654601" cy="601947"/>
            </a:xfrm>
            <a:prstGeom prst="rect">
              <a:avLst/>
            </a:prstGeom>
            <a:solidFill>
              <a:srgbClr val="0B3962"/>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Public </a:t>
              </a:r>
              <a:r>
                <a:rPr lang="en-US" sz="1400" dirty="0" smtClean="0">
                  <a:solidFill>
                    <a:schemeClr val="bg1"/>
                  </a:solidFill>
                </a:rPr>
                <a:t>Services </a:t>
              </a:r>
              <a:br>
                <a:rPr lang="en-US" sz="1400" dirty="0" smtClean="0">
                  <a:solidFill>
                    <a:schemeClr val="bg1"/>
                  </a:solidFill>
                </a:rPr>
              </a:br>
              <a:r>
                <a:rPr lang="en-US" sz="1400" dirty="0" smtClean="0">
                  <a:solidFill>
                    <a:schemeClr val="bg1"/>
                  </a:solidFill>
                </a:rPr>
                <a:t>(fire, air ambulance, search &amp; rescue)</a:t>
              </a:r>
              <a:endParaRPr lang="en-US" sz="1400" dirty="0">
                <a:solidFill>
                  <a:schemeClr val="bg1"/>
                </a:solidFill>
              </a:endParaRPr>
            </a:p>
          </p:txBody>
        </p:sp>
        <p:sp>
          <p:nvSpPr>
            <p:cNvPr id="19" name="Rectangle 18">
              <a:extLst>
                <a:ext uri="{FF2B5EF4-FFF2-40B4-BE49-F238E27FC236}">
                  <a16:creationId xmlns:a16="http://schemas.microsoft.com/office/drawing/2014/main" id="{2F32B1CB-6B05-43F2-A4FA-E83A4F524640}"/>
                </a:ext>
              </a:extLst>
            </p:cNvPr>
            <p:cNvSpPr/>
            <p:nvPr/>
          </p:nvSpPr>
          <p:spPr>
            <a:xfrm>
              <a:off x="9350386" y="2080101"/>
              <a:ext cx="1798977" cy="429987"/>
            </a:xfrm>
            <a:prstGeom prst="rect">
              <a:avLst/>
            </a:prstGeom>
            <a:solidFill>
              <a:srgbClr val="0B3962"/>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Private &amp; Recreational Vehicles</a:t>
              </a:r>
            </a:p>
          </p:txBody>
        </p:sp>
        <p:sp>
          <p:nvSpPr>
            <p:cNvPr id="20" name="Rectangle 19">
              <a:extLst>
                <a:ext uri="{FF2B5EF4-FFF2-40B4-BE49-F238E27FC236}">
                  <a16:creationId xmlns:a16="http://schemas.microsoft.com/office/drawing/2014/main" id="{BAF0BB84-5E29-40DC-A061-332058061540}"/>
                </a:ext>
              </a:extLst>
            </p:cNvPr>
            <p:cNvSpPr/>
            <p:nvPr/>
          </p:nvSpPr>
          <p:spPr>
            <a:xfrm>
              <a:off x="619608" y="1493691"/>
              <a:ext cx="10933291" cy="347125"/>
            </a:xfrm>
            <a:prstGeom prst="rect">
              <a:avLst/>
            </a:prstGeom>
            <a:solidFill>
              <a:schemeClr val="tx2">
                <a:lumMod val="20000"/>
                <a:lumOff val="80000"/>
              </a:schemeClr>
            </a:solidFill>
            <a:ln w="1905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Notional Use Cases Include</a:t>
              </a:r>
              <a:r>
                <a:rPr lang="en-US" b="1" dirty="0">
                  <a:solidFill>
                    <a:schemeClr val="tx1"/>
                  </a:solidFill>
                </a:rPr>
                <a:t>:</a:t>
              </a:r>
            </a:p>
          </p:txBody>
        </p:sp>
        <p:pic>
          <p:nvPicPr>
            <p:cNvPr id="22" name="Picture 21">
              <a:extLst>
                <a:ext uri="{FF2B5EF4-FFF2-40B4-BE49-F238E27FC236}">
                  <a16:creationId xmlns:a16="http://schemas.microsoft.com/office/drawing/2014/main" id="{5F66C43E-A66D-4095-B42B-52A6BD9DB6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56520" y="2809672"/>
              <a:ext cx="1694283" cy="1049602"/>
            </a:xfrm>
            <a:prstGeom prst="rect">
              <a:avLst/>
            </a:prstGeom>
            <a:ln w="19050">
              <a:solidFill>
                <a:srgbClr val="0B3962"/>
              </a:solidFill>
            </a:ln>
          </p:spPr>
        </p:pic>
      </p:grpSp>
      <p:sp>
        <p:nvSpPr>
          <p:cNvPr id="21" name="Rectangle 20">
            <a:extLst>
              <a:ext uri="{FF2B5EF4-FFF2-40B4-BE49-F238E27FC236}">
                <a16:creationId xmlns:a16="http://schemas.microsoft.com/office/drawing/2014/main" id="{09771CFC-E179-49FC-88E4-47D204FB7C2A}"/>
              </a:ext>
            </a:extLst>
          </p:cNvPr>
          <p:cNvSpPr/>
          <p:nvPr/>
        </p:nvSpPr>
        <p:spPr>
          <a:xfrm>
            <a:off x="3026138" y="3918599"/>
            <a:ext cx="1790718" cy="468200"/>
          </a:xfrm>
          <a:prstGeom prst="rect">
            <a:avLst/>
          </a:prstGeom>
          <a:solidFill>
            <a:srgbClr val="0B3962"/>
          </a:solidFill>
          <a:ln w="38100">
            <a:solidFill>
              <a:srgbClr val="0B3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Regional Air Mobility</a:t>
            </a:r>
            <a:br>
              <a:rPr lang="en-US" sz="1400" dirty="0" smtClean="0">
                <a:solidFill>
                  <a:schemeClr val="bg1"/>
                </a:solidFill>
              </a:rPr>
            </a:br>
            <a:r>
              <a:rPr lang="en-US" sz="1400" dirty="0" smtClean="0">
                <a:solidFill>
                  <a:schemeClr val="bg1"/>
                </a:solidFill>
              </a:rPr>
              <a:t>(inter-city)</a:t>
            </a:r>
            <a:endParaRPr lang="en-US" sz="1400" dirty="0">
              <a:solidFill>
                <a:schemeClr val="bg1"/>
              </a:solidFill>
            </a:endParaRPr>
          </a:p>
        </p:txBody>
      </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0726" y="4661153"/>
            <a:ext cx="1886130" cy="1062711"/>
          </a:xfrm>
          <a:prstGeom prst="rect">
            <a:avLst/>
          </a:prstGeom>
          <a:ln w="19050">
            <a:solidFill>
              <a:srgbClr val="0A375F"/>
            </a:solidFill>
          </a:ln>
        </p:spPr>
      </p:pic>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95772" y="4682339"/>
            <a:ext cx="1782736" cy="1001288"/>
          </a:xfrm>
          <a:prstGeom prst="rect">
            <a:avLst/>
          </a:prstGeom>
          <a:ln w="19050">
            <a:solidFill>
              <a:srgbClr val="0B3962"/>
            </a:solidFill>
          </a:ln>
        </p:spPr>
      </p:pic>
    </p:spTree>
    <p:extLst>
      <p:ext uri="{BB962C8B-B14F-4D97-AF65-F5344CB8AC3E}">
        <p14:creationId xmlns:p14="http://schemas.microsoft.com/office/powerpoint/2010/main" val="150251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9C86C93-1652-4B80-B46F-94014D1A712C}"/>
              </a:ext>
            </a:extLst>
          </p:cNvPr>
          <p:cNvSpPr txBox="1">
            <a:spLocks/>
          </p:cNvSpPr>
          <p:nvPr/>
        </p:nvSpPr>
        <p:spPr bwMode="auto">
          <a:xfrm>
            <a:off x="652289" y="3467098"/>
            <a:ext cx="4805996" cy="2241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400" b="1">
                <a:solidFill>
                  <a:srgbClr val="1D2F68"/>
                </a:solidFill>
                <a:latin typeface="+mj-lt"/>
                <a:ea typeface="+mj-ea"/>
                <a:cs typeface="+mj-cs"/>
              </a:defRPr>
            </a:lvl1pPr>
            <a:lvl2pPr algn="l" rtl="0" eaLnBrk="1" fontAlgn="base" hangingPunct="1">
              <a:spcBef>
                <a:spcPct val="0"/>
              </a:spcBef>
              <a:spcAft>
                <a:spcPct val="0"/>
              </a:spcAft>
              <a:defRPr sz="2400" b="1">
                <a:solidFill>
                  <a:srgbClr val="1D2F68"/>
                </a:solidFill>
                <a:latin typeface="Arial" charset="0"/>
              </a:defRPr>
            </a:lvl2pPr>
            <a:lvl3pPr algn="l" rtl="0" eaLnBrk="1" fontAlgn="base" hangingPunct="1">
              <a:spcBef>
                <a:spcPct val="0"/>
              </a:spcBef>
              <a:spcAft>
                <a:spcPct val="0"/>
              </a:spcAft>
              <a:defRPr sz="2400" b="1">
                <a:solidFill>
                  <a:srgbClr val="1D2F68"/>
                </a:solidFill>
                <a:latin typeface="Arial" charset="0"/>
              </a:defRPr>
            </a:lvl3pPr>
            <a:lvl4pPr algn="l" rtl="0" eaLnBrk="1" fontAlgn="base" hangingPunct="1">
              <a:spcBef>
                <a:spcPct val="0"/>
              </a:spcBef>
              <a:spcAft>
                <a:spcPct val="0"/>
              </a:spcAft>
              <a:defRPr sz="2400" b="1">
                <a:solidFill>
                  <a:srgbClr val="1D2F68"/>
                </a:solidFill>
                <a:latin typeface="Arial" charset="0"/>
              </a:defRPr>
            </a:lvl4pPr>
            <a:lvl5pPr algn="l" rtl="0" eaLnBrk="1" fontAlgn="base" hangingPunct="1">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023E7E"/>
                </a:solidFill>
                <a:effectLst/>
                <a:uLnTx/>
                <a:uFillTx/>
                <a:latin typeface="Calibri Light" panose="020F0302020204030204"/>
                <a:ea typeface="+mj-ea"/>
                <a:cs typeface="+mj-cs"/>
              </a:rPr>
              <a:t>           Questions</a:t>
            </a:r>
          </a:p>
        </p:txBody>
      </p:sp>
      <p:pic>
        <p:nvPicPr>
          <p:cNvPr id="3" name="Picture 2">
            <a:extLst>
              <a:ext uri="{FF2B5EF4-FFF2-40B4-BE49-F238E27FC236}">
                <a16:creationId xmlns:a16="http://schemas.microsoft.com/office/drawing/2014/main" id="{05B56C6F-89FC-4BED-9F12-412B8B187AF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34" y="1968910"/>
            <a:ext cx="1460090" cy="1460090"/>
          </a:xfrm>
          <a:prstGeom prst="rect">
            <a:avLst/>
          </a:prstGeom>
        </p:spPr>
      </p:pic>
      <p:grpSp>
        <p:nvGrpSpPr>
          <p:cNvPr id="365" name="Group 364">
            <a:extLst>
              <a:ext uri="{FF2B5EF4-FFF2-40B4-BE49-F238E27FC236}">
                <a16:creationId xmlns:a16="http://schemas.microsoft.com/office/drawing/2014/main" id="{CB9DCC47-144B-406C-BF29-12C0C5E4709F}"/>
              </a:ext>
            </a:extLst>
          </p:cNvPr>
          <p:cNvGrpSpPr/>
          <p:nvPr/>
        </p:nvGrpSpPr>
        <p:grpSpPr>
          <a:xfrm>
            <a:off x="6713916" y="2390122"/>
            <a:ext cx="4778234" cy="5122786"/>
            <a:chOff x="7064846" y="2704366"/>
            <a:chExt cx="4417353" cy="4786031"/>
          </a:xfrm>
        </p:grpSpPr>
        <p:sp>
          <p:nvSpPr>
            <p:cNvPr id="321" name="object 4">
              <a:extLst>
                <a:ext uri="{FF2B5EF4-FFF2-40B4-BE49-F238E27FC236}">
                  <a16:creationId xmlns:a16="http://schemas.microsoft.com/office/drawing/2014/main" id="{0AE1E3C8-7530-4E43-A30C-A529B02AFF26}"/>
                </a:ext>
              </a:extLst>
            </p:cNvPr>
            <p:cNvSpPr/>
            <p:nvPr/>
          </p:nvSpPr>
          <p:spPr>
            <a:xfrm>
              <a:off x="7064846" y="2704366"/>
              <a:ext cx="4417353" cy="4170679"/>
            </a:xfrm>
            <a:custGeom>
              <a:avLst/>
              <a:gdLst/>
              <a:ahLst/>
              <a:cxnLst/>
              <a:rect l="l" t="t" r="r" b="b"/>
              <a:pathLst>
                <a:path w="7290434" h="4170679">
                  <a:moveTo>
                    <a:pt x="93496" y="685444"/>
                  </a:moveTo>
                  <a:lnTo>
                    <a:pt x="0" y="685444"/>
                  </a:lnTo>
                  <a:lnTo>
                    <a:pt x="0" y="4170603"/>
                  </a:lnTo>
                  <a:lnTo>
                    <a:pt x="7290054" y="4170603"/>
                  </a:lnTo>
                  <a:lnTo>
                    <a:pt x="7290054" y="2888996"/>
                  </a:lnTo>
                  <a:lnTo>
                    <a:pt x="5365342" y="2888996"/>
                  </a:lnTo>
                  <a:lnTo>
                    <a:pt x="5365342" y="2534043"/>
                  </a:lnTo>
                  <a:lnTo>
                    <a:pt x="2009773" y="2534043"/>
                  </a:lnTo>
                  <a:lnTo>
                    <a:pt x="2009773" y="2431453"/>
                  </a:lnTo>
                  <a:lnTo>
                    <a:pt x="363498" y="2431453"/>
                  </a:lnTo>
                  <a:lnTo>
                    <a:pt x="363498" y="883805"/>
                  </a:lnTo>
                  <a:lnTo>
                    <a:pt x="93496" y="685444"/>
                  </a:lnTo>
                  <a:close/>
                </a:path>
                <a:path w="7290434" h="4170679">
                  <a:moveTo>
                    <a:pt x="5958610" y="1793163"/>
                  </a:moveTo>
                  <a:lnTo>
                    <a:pt x="5482334" y="1793163"/>
                  </a:lnTo>
                  <a:lnTo>
                    <a:pt x="5482334" y="2888996"/>
                  </a:lnTo>
                  <a:lnTo>
                    <a:pt x="7290054" y="2888996"/>
                  </a:lnTo>
                  <a:lnTo>
                    <a:pt x="7290054" y="2215083"/>
                  </a:lnTo>
                  <a:lnTo>
                    <a:pt x="6765377" y="2215083"/>
                  </a:lnTo>
                  <a:lnTo>
                    <a:pt x="6765377" y="2095207"/>
                  </a:lnTo>
                  <a:lnTo>
                    <a:pt x="5958610" y="2095207"/>
                  </a:lnTo>
                  <a:lnTo>
                    <a:pt x="5958610" y="1793163"/>
                  </a:lnTo>
                  <a:close/>
                </a:path>
                <a:path w="7290434" h="4170679">
                  <a:moveTo>
                    <a:pt x="2594062" y="1466646"/>
                  </a:moveTo>
                  <a:lnTo>
                    <a:pt x="2117774" y="1466646"/>
                  </a:lnTo>
                  <a:lnTo>
                    <a:pt x="2117774" y="2421724"/>
                  </a:lnTo>
                  <a:lnTo>
                    <a:pt x="2009773" y="2534043"/>
                  </a:lnTo>
                  <a:lnTo>
                    <a:pt x="5365342" y="2534043"/>
                  </a:lnTo>
                  <a:lnTo>
                    <a:pt x="5365342" y="2474645"/>
                  </a:lnTo>
                  <a:lnTo>
                    <a:pt x="3332783" y="2474645"/>
                  </a:lnTo>
                  <a:lnTo>
                    <a:pt x="3332783" y="2259736"/>
                  </a:lnTo>
                  <a:lnTo>
                    <a:pt x="2594062" y="2259736"/>
                  </a:lnTo>
                  <a:lnTo>
                    <a:pt x="2594062" y="1466646"/>
                  </a:lnTo>
                  <a:close/>
                </a:path>
                <a:path w="7290434" h="4170679">
                  <a:moveTo>
                    <a:pt x="3694212" y="1599844"/>
                  </a:moveTo>
                  <a:lnTo>
                    <a:pt x="3397210" y="1909800"/>
                  </a:lnTo>
                  <a:lnTo>
                    <a:pt x="3397210" y="2474645"/>
                  </a:lnTo>
                  <a:lnTo>
                    <a:pt x="5365342" y="2474645"/>
                  </a:lnTo>
                  <a:lnTo>
                    <a:pt x="5365342" y="2248560"/>
                  </a:lnTo>
                  <a:lnTo>
                    <a:pt x="4111090" y="2248560"/>
                  </a:lnTo>
                  <a:lnTo>
                    <a:pt x="3950536" y="2080806"/>
                  </a:lnTo>
                  <a:lnTo>
                    <a:pt x="3950536" y="1847164"/>
                  </a:lnTo>
                  <a:lnTo>
                    <a:pt x="3873498" y="1847164"/>
                  </a:lnTo>
                  <a:lnTo>
                    <a:pt x="3873498" y="1714703"/>
                  </a:lnTo>
                  <a:lnTo>
                    <a:pt x="3694212" y="1599844"/>
                  </a:lnTo>
                  <a:close/>
                </a:path>
                <a:path w="7290434" h="4170679">
                  <a:moveTo>
                    <a:pt x="916811" y="1491475"/>
                  </a:moveTo>
                  <a:lnTo>
                    <a:pt x="440536" y="1491475"/>
                  </a:lnTo>
                  <a:lnTo>
                    <a:pt x="440536" y="2431453"/>
                  </a:lnTo>
                  <a:lnTo>
                    <a:pt x="2009773" y="2431453"/>
                  </a:lnTo>
                  <a:lnTo>
                    <a:pt x="2009773" y="2327783"/>
                  </a:lnTo>
                  <a:lnTo>
                    <a:pt x="916811" y="2327783"/>
                  </a:lnTo>
                  <a:lnTo>
                    <a:pt x="916811" y="1491475"/>
                  </a:lnTo>
                  <a:close/>
                </a:path>
                <a:path w="7290434" h="4170679">
                  <a:moveTo>
                    <a:pt x="1039938" y="1971725"/>
                  </a:moveTo>
                  <a:lnTo>
                    <a:pt x="1039938" y="2199246"/>
                  </a:lnTo>
                  <a:lnTo>
                    <a:pt x="916811" y="2327783"/>
                  </a:lnTo>
                  <a:lnTo>
                    <a:pt x="2009773" y="2327783"/>
                  </a:lnTo>
                  <a:lnTo>
                    <a:pt x="2009773" y="2195283"/>
                  </a:lnTo>
                  <a:lnTo>
                    <a:pt x="1254136" y="2195283"/>
                  </a:lnTo>
                  <a:lnTo>
                    <a:pt x="1039938" y="1971725"/>
                  </a:lnTo>
                  <a:close/>
                </a:path>
                <a:path w="7290434" h="4170679">
                  <a:moveTo>
                    <a:pt x="3105618" y="362889"/>
                  </a:moveTo>
                  <a:lnTo>
                    <a:pt x="2830943" y="775462"/>
                  </a:lnTo>
                  <a:lnTo>
                    <a:pt x="2830943" y="1309674"/>
                  </a:lnTo>
                  <a:lnTo>
                    <a:pt x="2698456" y="1447927"/>
                  </a:lnTo>
                  <a:lnTo>
                    <a:pt x="2698456" y="2150643"/>
                  </a:lnTo>
                  <a:lnTo>
                    <a:pt x="2594062" y="2259736"/>
                  </a:lnTo>
                  <a:lnTo>
                    <a:pt x="3332783" y="2259736"/>
                  </a:lnTo>
                  <a:lnTo>
                    <a:pt x="3332783" y="1146238"/>
                  </a:lnTo>
                  <a:lnTo>
                    <a:pt x="3204615" y="1012685"/>
                  </a:lnTo>
                  <a:lnTo>
                    <a:pt x="3204615" y="591845"/>
                  </a:lnTo>
                  <a:lnTo>
                    <a:pt x="3105618" y="362889"/>
                  </a:lnTo>
                  <a:close/>
                </a:path>
                <a:path w="7290434" h="4170679">
                  <a:moveTo>
                    <a:pt x="4971489" y="1522806"/>
                  </a:moveTo>
                  <a:lnTo>
                    <a:pt x="4495582" y="1522806"/>
                  </a:lnTo>
                  <a:lnTo>
                    <a:pt x="4495582" y="2146325"/>
                  </a:lnTo>
                  <a:lnTo>
                    <a:pt x="4111090" y="2146325"/>
                  </a:lnTo>
                  <a:lnTo>
                    <a:pt x="4111090" y="2248560"/>
                  </a:lnTo>
                  <a:lnTo>
                    <a:pt x="5365342" y="2248560"/>
                  </a:lnTo>
                  <a:lnTo>
                    <a:pt x="5365342" y="2069642"/>
                  </a:lnTo>
                  <a:lnTo>
                    <a:pt x="5272098" y="2069642"/>
                  </a:lnTo>
                  <a:lnTo>
                    <a:pt x="5272098" y="1938959"/>
                  </a:lnTo>
                  <a:lnTo>
                    <a:pt x="5149696" y="1938959"/>
                  </a:lnTo>
                  <a:lnTo>
                    <a:pt x="5149696" y="1813318"/>
                  </a:lnTo>
                  <a:lnTo>
                    <a:pt x="4971489" y="1813318"/>
                  </a:lnTo>
                  <a:lnTo>
                    <a:pt x="4971489" y="1522806"/>
                  </a:lnTo>
                  <a:close/>
                </a:path>
                <a:path w="7290434" h="4170679">
                  <a:moveTo>
                    <a:pt x="7290054" y="1624685"/>
                  </a:moveTo>
                  <a:lnTo>
                    <a:pt x="6914780" y="1624685"/>
                  </a:lnTo>
                  <a:lnTo>
                    <a:pt x="6914780" y="2215083"/>
                  </a:lnTo>
                  <a:lnTo>
                    <a:pt x="7290054" y="2215083"/>
                  </a:lnTo>
                  <a:lnTo>
                    <a:pt x="7290054" y="1624685"/>
                  </a:lnTo>
                  <a:close/>
                </a:path>
                <a:path w="7290434" h="4170679">
                  <a:moveTo>
                    <a:pt x="1366810" y="394919"/>
                  </a:moveTo>
                  <a:lnTo>
                    <a:pt x="1366810" y="2072525"/>
                  </a:lnTo>
                  <a:lnTo>
                    <a:pt x="1254136" y="2072525"/>
                  </a:lnTo>
                  <a:lnTo>
                    <a:pt x="1254136" y="2195283"/>
                  </a:lnTo>
                  <a:lnTo>
                    <a:pt x="2009773" y="2195283"/>
                  </a:lnTo>
                  <a:lnTo>
                    <a:pt x="2009773" y="1962378"/>
                  </a:lnTo>
                  <a:lnTo>
                    <a:pt x="1842743" y="1788121"/>
                  </a:lnTo>
                  <a:lnTo>
                    <a:pt x="1842743" y="891717"/>
                  </a:lnTo>
                  <a:lnTo>
                    <a:pt x="1596858" y="635038"/>
                  </a:lnTo>
                  <a:lnTo>
                    <a:pt x="1592741" y="565200"/>
                  </a:lnTo>
                  <a:lnTo>
                    <a:pt x="1529891" y="565200"/>
                  </a:lnTo>
                  <a:lnTo>
                    <a:pt x="1366810" y="394919"/>
                  </a:lnTo>
                  <a:close/>
                </a:path>
                <a:path w="7290434" h="4170679">
                  <a:moveTo>
                    <a:pt x="6514095" y="592201"/>
                  </a:moveTo>
                  <a:lnTo>
                    <a:pt x="6492505" y="730453"/>
                  </a:lnTo>
                  <a:lnTo>
                    <a:pt x="6492137" y="731164"/>
                  </a:lnTo>
                  <a:lnTo>
                    <a:pt x="6452331" y="764806"/>
                  </a:lnTo>
                  <a:lnTo>
                    <a:pt x="6419746" y="785783"/>
                  </a:lnTo>
                  <a:lnTo>
                    <a:pt x="6391153" y="805708"/>
                  </a:lnTo>
                  <a:lnTo>
                    <a:pt x="6363320" y="836191"/>
                  </a:lnTo>
                  <a:lnTo>
                    <a:pt x="6333018" y="888847"/>
                  </a:lnTo>
                  <a:lnTo>
                    <a:pt x="6333018" y="1258925"/>
                  </a:lnTo>
                  <a:lnTo>
                    <a:pt x="6160933" y="1438224"/>
                  </a:lnTo>
                  <a:lnTo>
                    <a:pt x="6160933" y="2095207"/>
                  </a:lnTo>
                  <a:lnTo>
                    <a:pt x="6765377" y="2095207"/>
                  </a:lnTo>
                  <a:lnTo>
                    <a:pt x="6765377" y="1587601"/>
                  </a:lnTo>
                  <a:lnTo>
                    <a:pt x="6694816" y="1514182"/>
                  </a:lnTo>
                  <a:lnTo>
                    <a:pt x="6694816" y="955103"/>
                  </a:lnTo>
                  <a:lnTo>
                    <a:pt x="6687910" y="907183"/>
                  </a:lnTo>
                  <a:lnTo>
                    <a:pt x="6672083" y="862436"/>
                  </a:lnTo>
                  <a:lnTo>
                    <a:pt x="6648196" y="821931"/>
                  </a:lnTo>
                  <a:lnTo>
                    <a:pt x="6617109" y="786739"/>
                  </a:lnTo>
                  <a:lnTo>
                    <a:pt x="6579682" y="757930"/>
                  </a:lnTo>
                  <a:lnTo>
                    <a:pt x="6536777" y="736574"/>
                  </a:lnTo>
                  <a:lnTo>
                    <a:pt x="6535698" y="730453"/>
                  </a:lnTo>
                  <a:lnTo>
                    <a:pt x="6514095" y="592201"/>
                  </a:lnTo>
                  <a:close/>
                </a:path>
                <a:path w="7290434" h="4170679">
                  <a:moveTo>
                    <a:pt x="7269377" y="1498320"/>
                  </a:moveTo>
                  <a:lnTo>
                    <a:pt x="6981747" y="1498320"/>
                  </a:lnTo>
                  <a:lnTo>
                    <a:pt x="6981747" y="1624685"/>
                  </a:lnTo>
                  <a:lnTo>
                    <a:pt x="7269377" y="1624685"/>
                  </a:lnTo>
                  <a:lnTo>
                    <a:pt x="7269377" y="1498320"/>
                  </a:lnTo>
                  <a:close/>
                </a:path>
                <a:path w="7290434" h="4170679">
                  <a:moveTo>
                    <a:pt x="4656136" y="1316532"/>
                  </a:moveTo>
                  <a:lnTo>
                    <a:pt x="4557139" y="1419847"/>
                  </a:lnTo>
                  <a:lnTo>
                    <a:pt x="4557139" y="1522806"/>
                  </a:lnTo>
                  <a:lnTo>
                    <a:pt x="4853773" y="1522806"/>
                  </a:lnTo>
                  <a:lnTo>
                    <a:pt x="4656136" y="1316532"/>
                  </a:lnTo>
                  <a:close/>
                </a:path>
                <a:path w="7290434" h="4170679">
                  <a:moveTo>
                    <a:pt x="810982" y="1086485"/>
                  </a:moveTo>
                  <a:lnTo>
                    <a:pt x="483017" y="1328039"/>
                  </a:lnTo>
                  <a:lnTo>
                    <a:pt x="483017" y="1491475"/>
                  </a:lnTo>
                  <a:lnTo>
                    <a:pt x="810982" y="1491475"/>
                  </a:lnTo>
                  <a:lnTo>
                    <a:pt x="810982" y="1086485"/>
                  </a:lnTo>
                  <a:close/>
                </a:path>
                <a:path w="7290434" h="4170679">
                  <a:moveTo>
                    <a:pt x="1559419" y="0"/>
                  </a:moveTo>
                  <a:lnTo>
                    <a:pt x="1529891" y="565200"/>
                  </a:lnTo>
                  <a:lnTo>
                    <a:pt x="1592741" y="565200"/>
                  </a:lnTo>
                  <a:lnTo>
                    <a:pt x="1559419" y="0"/>
                  </a:lnTo>
                  <a:close/>
                </a:path>
              </a:pathLst>
            </a:custGeom>
            <a:solidFill>
              <a:srgbClr val="C6C8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object 2">
              <a:extLst>
                <a:ext uri="{FF2B5EF4-FFF2-40B4-BE49-F238E27FC236}">
                  <a16:creationId xmlns:a16="http://schemas.microsoft.com/office/drawing/2014/main" id="{DE7F7021-DECA-42C4-B173-786867D7D0C8}"/>
                </a:ext>
              </a:extLst>
            </p:cNvPr>
            <p:cNvSpPr/>
            <p:nvPr/>
          </p:nvSpPr>
          <p:spPr>
            <a:xfrm>
              <a:off x="9940115" y="5446031"/>
              <a:ext cx="561832" cy="1421065"/>
            </a:xfrm>
            <a:custGeom>
              <a:avLst/>
              <a:gdLst/>
              <a:ahLst/>
              <a:cxnLst/>
              <a:rect l="l" t="t" r="r" b="b"/>
              <a:pathLst>
                <a:path w="545464" h="1572895">
                  <a:moveTo>
                    <a:pt x="545211" y="0"/>
                  </a:moveTo>
                  <a:lnTo>
                    <a:pt x="0" y="314782"/>
                  </a:lnTo>
                  <a:lnTo>
                    <a:pt x="0" y="1572704"/>
                  </a:lnTo>
                  <a:lnTo>
                    <a:pt x="545211" y="1572704"/>
                  </a:lnTo>
                  <a:lnTo>
                    <a:pt x="545211" y="0"/>
                  </a:lnTo>
                  <a:close/>
                </a:path>
              </a:pathLst>
            </a:custGeom>
            <a:solidFill>
              <a:srgbClr val="0068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3">
              <a:extLst>
                <a:ext uri="{FF2B5EF4-FFF2-40B4-BE49-F238E27FC236}">
                  <a16:creationId xmlns:a16="http://schemas.microsoft.com/office/drawing/2014/main" id="{54AE669F-5E2A-4228-AD27-6313276BA8AE}"/>
                </a:ext>
              </a:extLst>
            </p:cNvPr>
            <p:cNvSpPr/>
            <p:nvPr/>
          </p:nvSpPr>
          <p:spPr>
            <a:xfrm>
              <a:off x="9357382" y="5446027"/>
              <a:ext cx="561832" cy="1421065"/>
            </a:xfrm>
            <a:custGeom>
              <a:avLst/>
              <a:gdLst/>
              <a:ahLst/>
              <a:cxnLst/>
              <a:rect l="l" t="t" r="r" b="b"/>
              <a:pathLst>
                <a:path w="545464" h="1572895">
                  <a:moveTo>
                    <a:pt x="0" y="0"/>
                  </a:moveTo>
                  <a:lnTo>
                    <a:pt x="0" y="1572704"/>
                  </a:lnTo>
                  <a:lnTo>
                    <a:pt x="545211" y="1572704"/>
                  </a:lnTo>
                  <a:lnTo>
                    <a:pt x="545211" y="314782"/>
                  </a:lnTo>
                  <a:lnTo>
                    <a:pt x="0" y="0"/>
                  </a:lnTo>
                  <a:close/>
                </a:path>
              </a:pathLst>
            </a:custGeom>
            <a:solidFill>
              <a:srgbClr val="023E7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object 4">
              <a:extLst>
                <a:ext uri="{FF2B5EF4-FFF2-40B4-BE49-F238E27FC236}">
                  <a16:creationId xmlns:a16="http://schemas.microsoft.com/office/drawing/2014/main" id="{77041E85-B633-4613-9C64-2DCF2A754405}"/>
                </a:ext>
              </a:extLst>
            </p:cNvPr>
            <p:cNvSpPr/>
            <p:nvPr/>
          </p:nvSpPr>
          <p:spPr>
            <a:xfrm>
              <a:off x="9378549" y="5161645"/>
              <a:ext cx="1123663" cy="569114"/>
            </a:xfrm>
            <a:custGeom>
              <a:avLst/>
              <a:gdLst/>
              <a:ahLst/>
              <a:cxnLst/>
              <a:rect l="l" t="t" r="r" b="b"/>
              <a:pathLst>
                <a:path w="1090929" h="629920">
                  <a:moveTo>
                    <a:pt x="545211" y="0"/>
                  </a:moveTo>
                  <a:lnTo>
                    <a:pt x="0" y="314769"/>
                  </a:lnTo>
                  <a:lnTo>
                    <a:pt x="545211" y="629551"/>
                  </a:lnTo>
                  <a:lnTo>
                    <a:pt x="1090422" y="314769"/>
                  </a:lnTo>
                  <a:lnTo>
                    <a:pt x="545211" y="0"/>
                  </a:lnTo>
                  <a:close/>
                </a:path>
              </a:pathLst>
            </a:custGeom>
            <a:solidFill>
              <a:srgbClr val="00B1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object 5">
              <a:extLst>
                <a:ext uri="{FF2B5EF4-FFF2-40B4-BE49-F238E27FC236}">
                  <a16:creationId xmlns:a16="http://schemas.microsoft.com/office/drawing/2014/main" id="{4178BFAF-CE62-409E-B265-19F557FD22D8}"/>
                </a:ext>
              </a:extLst>
            </p:cNvPr>
            <p:cNvSpPr/>
            <p:nvPr/>
          </p:nvSpPr>
          <p:spPr>
            <a:xfrm>
              <a:off x="7070948" y="6512393"/>
              <a:ext cx="700490" cy="354549"/>
            </a:xfrm>
            <a:custGeom>
              <a:avLst/>
              <a:gdLst/>
              <a:ahLst/>
              <a:cxnLst/>
              <a:rect l="l" t="t" r="r" b="b"/>
              <a:pathLst>
                <a:path w="680085" h="392429">
                  <a:moveTo>
                    <a:pt x="0" y="0"/>
                  </a:moveTo>
                  <a:lnTo>
                    <a:pt x="0" y="392404"/>
                  </a:lnTo>
                  <a:lnTo>
                    <a:pt x="679678" y="392404"/>
                  </a:lnTo>
                  <a:lnTo>
                    <a:pt x="0" y="0"/>
                  </a:lnTo>
                  <a:close/>
                </a:path>
              </a:pathLst>
            </a:custGeom>
            <a:solidFill>
              <a:srgbClr val="002E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object 7">
              <a:extLst>
                <a:ext uri="{FF2B5EF4-FFF2-40B4-BE49-F238E27FC236}">
                  <a16:creationId xmlns:a16="http://schemas.microsoft.com/office/drawing/2014/main" id="{047ED565-AC05-443D-9903-13B3B2EF2EC9}"/>
                </a:ext>
              </a:extLst>
            </p:cNvPr>
            <p:cNvSpPr/>
            <p:nvPr/>
          </p:nvSpPr>
          <p:spPr>
            <a:xfrm>
              <a:off x="8003522" y="5711885"/>
              <a:ext cx="674983" cy="942021"/>
            </a:xfrm>
            <a:custGeom>
              <a:avLst/>
              <a:gdLst/>
              <a:ahLst/>
              <a:cxnLst/>
              <a:rect l="l" t="t" r="r" b="b"/>
              <a:pathLst>
                <a:path w="655319" h="1042670">
                  <a:moveTo>
                    <a:pt x="0" y="0"/>
                  </a:moveTo>
                  <a:lnTo>
                    <a:pt x="0" y="664514"/>
                  </a:lnTo>
                  <a:lnTo>
                    <a:pt x="654888" y="1042619"/>
                  </a:lnTo>
                  <a:lnTo>
                    <a:pt x="654888" y="378091"/>
                  </a:lnTo>
                  <a:lnTo>
                    <a:pt x="0" y="0"/>
                  </a:lnTo>
                  <a:close/>
                </a:path>
              </a:pathLst>
            </a:custGeom>
            <a:solidFill>
              <a:srgbClr val="002E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object 8">
              <a:extLst>
                <a:ext uri="{FF2B5EF4-FFF2-40B4-BE49-F238E27FC236}">
                  <a16:creationId xmlns:a16="http://schemas.microsoft.com/office/drawing/2014/main" id="{D7E11239-2389-4291-B103-6E60C0AE8854}"/>
                </a:ext>
              </a:extLst>
            </p:cNvPr>
            <p:cNvSpPr/>
            <p:nvPr/>
          </p:nvSpPr>
          <p:spPr>
            <a:xfrm>
              <a:off x="10798223" y="6234524"/>
              <a:ext cx="674983" cy="632795"/>
            </a:xfrm>
            <a:custGeom>
              <a:avLst/>
              <a:gdLst/>
              <a:ahLst/>
              <a:cxnLst/>
              <a:rect l="l" t="t" r="r" b="b"/>
              <a:pathLst>
                <a:path w="655320" h="700404">
                  <a:moveTo>
                    <a:pt x="654875" y="0"/>
                  </a:moveTo>
                  <a:lnTo>
                    <a:pt x="0" y="378104"/>
                  </a:lnTo>
                  <a:lnTo>
                    <a:pt x="0" y="699960"/>
                  </a:lnTo>
                  <a:lnTo>
                    <a:pt x="654875" y="699960"/>
                  </a:lnTo>
                  <a:lnTo>
                    <a:pt x="654875" y="0"/>
                  </a:lnTo>
                  <a:close/>
                </a:path>
              </a:pathLst>
            </a:custGeom>
            <a:solidFill>
              <a:srgbClr val="008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object 9">
              <a:extLst>
                <a:ext uri="{FF2B5EF4-FFF2-40B4-BE49-F238E27FC236}">
                  <a16:creationId xmlns:a16="http://schemas.microsoft.com/office/drawing/2014/main" id="{4ACC01EA-0468-4203-B1FE-BF6860BBA770}"/>
                </a:ext>
              </a:extLst>
            </p:cNvPr>
            <p:cNvSpPr/>
            <p:nvPr/>
          </p:nvSpPr>
          <p:spPr>
            <a:xfrm>
              <a:off x="10123692" y="6234525"/>
              <a:ext cx="674983" cy="632795"/>
            </a:xfrm>
            <a:custGeom>
              <a:avLst/>
              <a:gdLst/>
              <a:ahLst/>
              <a:cxnLst/>
              <a:rect l="l" t="t" r="r" b="b"/>
              <a:pathLst>
                <a:path w="655320" h="700404">
                  <a:moveTo>
                    <a:pt x="0" y="0"/>
                  </a:moveTo>
                  <a:lnTo>
                    <a:pt x="0" y="699960"/>
                  </a:lnTo>
                  <a:lnTo>
                    <a:pt x="654875" y="699960"/>
                  </a:lnTo>
                  <a:lnTo>
                    <a:pt x="654875" y="378104"/>
                  </a:lnTo>
                  <a:lnTo>
                    <a:pt x="0" y="0"/>
                  </a:lnTo>
                  <a:close/>
                </a:path>
              </a:pathLst>
            </a:custGeom>
            <a:solidFill>
              <a:srgbClr val="002E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object 10">
              <a:extLst>
                <a:ext uri="{FF2B5EF4-FFF2-40B4-BE49-F238E27FC236}">
                  <a16:creationId xmlns:a16="http://schemas.microsoft.com/office/drawing/2014/main" id="{D0510C2E-DF88-4AFD-9A82-A7C3622CE39C}"/>
                </a:ext>
              </a:extLst>
            </p:cNvPr>
            <p:cNvSpPr/>
            <p:nvPr/>
          </p:nvSpPr>
          <p:spPr>
            <a:xfrm>
              <a:off x="10123687" y="5892934"/>
              <a:ext cx="1349311" cy="683281"/>
            </a:xfrm>
            <a:custGeom>
              <a:avLst/>
              <a:gdLst/>
              <a:ahLst/>
              <a:cxnLst/>
              <a:rect l="l" t="t" r="r" b="b"/>
              <a:pathLst>
                <a:path w="1310004" h="756284">
                  <a:moveTo>
                    <a:pt x="654888" y="0"/>
                  </a:moveTo>
                  <a:lnTo>
                    <a:pt x="0" y="378091"/>
                  </a:lnTo>
                  <a:lnTo>
                    <a:pt x="654888" y="756196"/>
                  </a:lnTo>
                  <a:lnTo>
                    <a:pt x="1309776" y="378091"/>
                  </a:lnTo>
                  <a:lnTo>
                    <a:pt x="654888" y="0"/>
                  </a:lnTo>
                  <a:close/>
                </a:path>
              </a:pathLst>
            </a:custGeom>
            <a:solidFill>
              <a:srgbClr val="00B1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object 11">
              <a:extLst>
                <a:ext uri="{FF2B5EF4-FFF2-40B4-BE49-F238E27FC236}">
                  <a16:creationId xmlns:a16="http://schemas.microsoft.com/office/drawing/2014/main" id="{08D3284E-5D65-47B0-8DAB-2B5FB15F6A73}"/>
                </a:ext>
              </a:extLst>
            </p:cNvPr>
            <p:cNvSpPr/>
            <p:nvPr/>
          </p:nvSpPr>
          <p:spPr>
            <a:xfrm>
              <a:off x="8582732" y="6653857"/>
              <a:ext cx="421210" cy="213418"/>
            </a:xfrm>
            <a:custGeom>
              <a:avLst/>
              <a:gdLst/>
              <a:ahLst/>
              <a:cxnLst/>
              <a:rect l="l" t="t" r="r" b="b"/>
              <a:pathLst>
                <a:path w="408939" h="236220">
                  <a:moveTo>
                    <a:pt x="408470" y="0"/>
                  </a:moveTo>
                  <a:lnTo>
                    <a:pt x="0" y="235826"/>
                  </a:lnTo>
                  <a:lnTo>
                    <a:pt x="408470" y="235826"/>
                  </a:lnTo>
                  <a:lnTo>
                    <a:pt x="408470" y="0"/>
                  </a:lnTo>
                  <a:close/>
                </a:path>
              </a:pathLst>
            </a:custGeom>
            <a:solidFill>
              <a:srgbClr val="008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object 14">
              <a:extLst>
                <a:ext uri="{FF2B5EF4-FFF2-40B4-BE49-F238E27FC236}">
                  <a16:creationId xmlns:a16="http://schemas.microsoft.com/office/drawing/2014/main" id="{876CCF37-1881-4319-BE05-08E767BF86AF}"/>
                </a:ext>
              </a:extLst>
            </p:cNvPr>
            <p:cNvSpPr/>
            <p:nvPr/>
          </p:nvSpPr>
          <p:spPr>
            <a:xfrm>
              <a:off x="8728141" y="6522317"/>
              <a:ext cx="52350" cy="220393"/>
            </a:xfrm>
            <a:prstGeom prst="rect">
              <a:avLst/>
            </a:pr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object 25">
              <a:extLst>
                <a:ext uri="{FF2B5EF4-FFF2-40B4-BE49-F238E27FC236}">
                  <a16:creationId xmlns:a16="http://schemas.microsoft.com/office/drawing/2014/main" id="{7BB1BE3A-218F-4781-9A88-06FC39AE1941}"/>
                </a:ext>
              </a:extLst>
            </p:cNvPr>
            <p:cNvSpPr/>
            <p:nvPr/>
          </p:nvSpPr>
          <p:spPr>
            <a:xfrm>
              <a:off x="7070948" y="6093797"/>
              <a:ext cx="1932726" cy="773352"/>
            </a:xfrm>
            <a:custGeom>
              <a:avLst/>
              <a:gdLst/>
              <a:ahLst/>
              <a:cxnLst/>
              <a:rect l="l" t="t" r="r" b="b"/>
              <a:pathLst>
                <a:path w="1876425" h="855979">
                  <a:moveTo>
                    <a:pt x="802500" y="0"/>
                  </a:moveTo>
                  <a:lnTo>
                    <a:pt x="0" y="463321"/>
                  </a:lnTo>
                  <a:lnTo>
                    <a:pt x="679678" y="855725"/>
                  </a:lnTo>
                  <a:lnTo>
                    <a:pt x="1467739" y="855725"/>
                  </a:lnTo>
                  <a:lnTo>
                    <a:pt x="1876209" y="619899"/>
                  </a:lnTo>
                  <a:lnTo>
                    <a:pt x="802500" y="0"/>
                  </a:lnTo>
                  <a:close/>
                </a:path>
              </a:pathLst>
            </a:custGeom>
            <a:solidFill>
              <a:srgbClr val="00B1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object 26">
              <a:extLst>
                <a:ext uri="{FF2B5EF4-FFF2-40B4-BE49-F238E27FC236}">
                  <a16:creationId xmlns:a16="http://schemas.microsoft.com/office/drawing/2014/main" id="{ACB5973D-2491-4C49-99AA-634853E0045D}"/>
                </a:ext>
              </a:extLst>
            </p:cNvPr>
            <p:cNvSpPr/>
            <p:nvPr/>
          </p:nvSpPr>
          <p:spPr>
            <a:xfrm>
              <a:off x="8541495" y="6695600"/>
              <a:ext cx="338799" cy="171538"/>
            </a:xfrm>
            <a:custGeom>
              <a:avLst/>
              <a:gdLst/>
              <a:ahLst/>
              <a:cxnLst/>
              <a:rect l="l" t="t" r="r" b="b"/>
              <a:pathLst>
                <a:path w="328929" h="189865">
                  <a:moveTo>
                    <a:pt x="0" y="0"/>
                  </a:moveTo>
                  <a:lnTo>
                    <a:pt x="0" y="189623"/>
                  </a:lnTo>
                  <a:lnTo>
                    <a:pt x="328434" y="189623"/>
                  </a:lnTo>
                  <a:lnTo>
                    <a:pt x="0" y="0"/>
                  </a:lnTo>
                  <a:close/>
                </a:path>
              </a:pathLst>
            </a:custGeom>
            <a:solidFill>
              <a:srgbClr val="002E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object 31">
              <a:extLst>
                <a:ext uri="{FF2B5EF4-FFF2-40B4-BE49-F238E27FC236}">
                  <a16:creationId xmlns:a16="http://schemas.microsoft.com/office/drawing/2014/main" id="{22B29A50-A8FB-4F26-916D-92453347A9AF}"/>
                </a:ext>
              </a:extLst>
            </p:cNvPr>
            <p:cNvSpPr/>
            <p:nvPr/>
          </p:nvSpPr>
          <p:spPr>
            <a:xfrm>
              <a:off x="10859902" y="6613396"/>
              <a:ext cx="58864" cy="253578"/>
            </a:xfrm>
            <a:custGeom>
              <a:avLst/>
              <a:gdLst/>
              <a:ahLst/>
              <a:cxnLst/>
              <a:rect l="l" t="t" r="r" b="b"/>
              <a:pathLst>
                <a:path w="57150" h="280670">
                  <a:moveTo>
                    <a:pt x="56667" y="0"/>
                  </a:moveTo>
                  <a:lnTo>
                    <a:pt x="0" y="32715"/>
                  </a:lnTo>
                  <a:lnTo>
                    <a:pt x="0" y="280606"/>
                  </a:lnTo>
                  <a:lnTo>
                    <a:pt x="56667" y="280606"/>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object 32">
              <a:extLst>
                <a:ext uri="{FF2B5EF4-FFF2-40B4-BE49-F238E27FC236}">
                  <a16:creationId xmlns:a16="http://schemas.microsoft.com/office/drawing/2014/main" id="{8D390318-B96E-4F1D-BE33-C8A44011A52D}"/>
                </a:ext>
              </a:extLst>
            </p:cNvPr>
            <p:cNvSpPr/>
            <p:nvPr/>
          </p:nvSpPr>
          <p:spPr>
            <a:xfrm>
              <a:off x="10962844" y="6561257"/>
              <a:ext cx="58864" cy="305784"/>
            </a:xfrm>
            <a:custGeom>
              <a:avLst/>
              <a:gdLst/>
              <a:ahLst/>
              <a:cxnLst/>
              <a:rect l="l" t="t" r="r" b="b"/>
              <a:pathLst>
                <a:path w="57150" h="338454">
                  <a:moveTo>
                    <a:pt x="56667" y="0"/>
                  </a:moveTo>
                  <a:lnTo>
                    <a:pt x="0" y="32727"/>
                  </a:lnTo>
                  <a:lnTo>
                    <a:pt x="0" y="338315"/>
                  </a:lnTo>
                  <a:lnTo>
                    <a:pt x="56667" y="338315"/>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object 33">
              <a:extLst>
                <a:ext uri="{FF2B5EF4-FFF2-40B4-BE49-F238E27FC236}">
                  <a16:creationId xmlns:a16="http://schemas.microsoft.com/office/drawing/2014/main" id="{4D9CF3BE-DFA7-430B-9B16-CBA3E77FDB9D}"/>
                </a:ext>
              </a:extLst>
            </p:cNvPr>
            <p:cNvSpPr/>
            <p:nvPr/>
          </p:nvSpPr>
          <p:spPr>
            <a:xfrm>
              <a:off x="11065775" y="6509128"/>
              <a:ext cx="58864" cy="353975"/>
            </a:xfrm>
            <a:custGeom>
              <a:avLst/>
              <a:gdLst/>
              <a:ahLst/>
              <a:cxnLst/>
              <a:rect l="l" t="t" r="r" b="b"/>
              <a:pathLst>
                <a:path w="57150" h="391795">
                  <a:moveTo>
                    <a:pt x="56667" y="0"/>
                  </a:moveTo>
                  <a:lnTo>
                    <a:pt x="0" y="32727"/>
                  </a:lnTo>
                  <a:lnTo>
                    <a:pt x="0" y="391210"/>
                  </a:lnTo>
                  <a:lnTo>
                    <a:pt x="56667" y="358482"/>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object 34">
              <a:extLst>
                <a:ext uri="{FF2B5EF4-FFF2-40B4-BE49-F238E27FC236}">
                  <a16:creationId xmlns:a16="http://schemas.microsoft.com/office/drawing/2014/main" id="{0F1E9F2E-507E-43FF-A996-4E1A066AFD20}"/>
                </a:ext>
              </a:extLst>
            </p:cNvPr>
            <p:cNvSpPr/>
            <p:nvPr/>
          </p:nvSpPr>
          <p:spPr>
            <a:xfrm>
              <a:off x="11168719" y="6457000"/>
              <a:ext cx="58864" cy="353975"/>
            </a:xfrm>
            <a:custGeom>
              <a:avLst/>
              <a:gdLst/>
              <a:ahLst/>
              <a:cxnLst/>
              <a:rect l="l" t="t" r="r" b="b"/>
              <a:pathLst>
                <a:path w="57150" h="391795">
                  <a:moveTo>
                    <a:pt x="56667" y="0"/>
                  </a:moveTo>
                  <a:lnTo>
                    <a:pt x="0" y="32727"/>
                  </a:lnTo>
                  <a:lnTo>
                    <a:pt x="0" y="391198"/>
                  </a:lnTo>
                  <a:lnTo>
                    <a:pt x="56667" y="358482"/>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bject 35">
              <a:extLst>
                <a:ext uri="{FF2B5EF4-FFF2-40B4-BE49-F238E27FC236}">
                  <a16:creationId xmlns:a16="http://schemas.microsoft.com/office/drawing/2014/main" id="{0CECDAF6-70BC-462C-8197-A0063A1BC957}"/>
                </a:ext>
              </a:extLst>
            </p:cNvPr>
            <p:cNvSpPr/>
            <p:nvPr/>
          </p:nvSpPr>
          <p:spPr>
            <a:xfrm>
              <a:off x="11271656" y="6404871"/>
              <a:ext cx="58864" cy="353975"/>
            </a:xfrm>
            <a:custGeom>
              <a:avLst/>
              <a:gdLst/>
              <a:ahLst/>
              <a:cxnLst/>
              <a:rect l="l" t="t" r="r" b="b"/>
              <a:pathLst>
                <a:path w="57150" h="391795">
                  <a:moveTo>
                    <a:pt x="56667" y="0"/>
                  </a:moveTo>
                  <a:lnTo>
                    <a:pt x="0" y="32715"/>
                  </a:lnTo>
                  <a:lnTo>
                    <a:pt x="0" y="391198"/>
                  </a:lnTo>
                  <a:lnTo>
                    <a:pt x="56667" y="358482"/>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object 36">
              <a:extLst>
                <a:ext uri="{FF2B5EF4-FFF2-40B4-BE49-F238E27FC236}">
                  <a16:creationId xmlns:a16="http://schemas.microsoft.com/office/drawing/2014/main" id="{4C97FB05-4E25-4A89-9A73-F4F4572400A4}"/>
                </a:ext>
              </a:extLst>
            </p:cNvPr>
            <p:cNvSpPr/>
            <p:nvPr/>
          </p:nvSpPr>
          <p:spPr>
            <a:xfrm>
              <a:off x="11374595" y="6352739"/>
              <a:ext cx="58864" cy="353975"/>
            </a:xfrm>
            <a:custGeom>
              <a:avLst/>
              <a:gdLst/>
              <a:ahLst/>
              <a:cxnLst/>
              <a:rect l="l" t="t" r="r" b="b"/>
              <a:pathLst>
                <a:path w="57150" h="391795">
                  <a:moveTo>
                    <a:pt x="56667" y="0"/>
                  </a:moveTo>
                  <a:lnTo>
                    <a:pt x="0" y="32715"/>
                  </a:lnTo>
                  <a:lnTo>
                    <a:pt x="0" y="391198"/>
                  </a:lnTo>
                  <a:lnTo>
                    <a:pt x="56667" y="358482"/>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object 37">
              <a:extLst>
                <a:ext uri="{FF2B5EF4-FFF2-40B4-BE49-F238E27FC236}">
                  <a16:creationId xmlns:a16="http://schemas.microsoft.com/office/drawing/2014/main" id="{270FFD7A-6867-4FD0-AD23-8122BCACF78F}"/>
                </a:ext>
              </a:extLst>
            </p:cNvPr>
            <p:cNvSpPr/>
            <p:nvPr/>
          </p:nvSpPr>
          <p:spPr>
            <a:xfrm>
              <a:off x="11168718" y="6825299"/>
              <a:ext cx="58864" cy="41880"/>
            </a:xfrm>
            <a:custGeom>
              <a:avLst/>
              <a:gdLst/>
              <a:ahLst/>
              <a:cxnLst/>
              <a:rect l="l" t="t" r="r" b="b"/>
              <a:pathLst>
                <a:path w="57150" h="46354">
                  <a:moveTo>
                    <a:pt x="56667" y="0"/>
                  </a:moveTo>
                  <a:lnTo>
                    <a:pt x="0" y="32727"/>
                  </a:lnTo>
                  <a:lnTo>
                    <a:pt x="0" y="46062"/>
                  </a:lnTo>
                  <a:lnTo>
                    <a:pt x="56667" y="46062"/>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object 38">
              <a:extLst>
                <a:ext uri="{FF2B5EF4-FFF2-40B4-BE49-F238E27FC236}">
                  <a16:creationId xmlns:a16="http://schemas.microsoft.com/office/drawing/2014/main" id="{C1A02339-46BD-4383-8BEF-8CEA3AF304D0}"/>
                </a:ext>
              </a:extLst>
            </p:cNvPr>
            <p:cNvSpPr/>
            <p:nvPr/>
          </p:nvSpPr>
          <p:spPr>
            <a:xfrm>
              <a:off x="11271648" y="6773171"/>
              <a:ext cx="58864" cy="94086"/>
            </a:xfrm>
            <a:custGeom>
              <a:avLst/>
              <a:gdLst/>
              <a:ahLst/>
              <a:cxnLst/>
              <a:rect l="l" t="t" r="r" b="b"/>
              <a:pathLst>
                <a:path w="57150" h="104140">
                  <a:moveTo>
                    <a:pt x="56667" y="0"/>
                  </a:moveTo>
                  <a:lnTo>
                    <a:pt x="0" y="32727"/>
                  </a:lnTo>
                  <a:lnTo>
                    <a:pt x="0" y="103758"/>
                  </a:lnTo>
                  <a:lnTo>
                    <a:pt x="56667" y="103758"/>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object 39">
              <a:extLst>
                <a:ext uri="{FF2B5EF4-FFF2-40B4-BE49-F238E27FC236}">
                  <a16:creationId xmlns:a16="http://schemas.microsoft.com/office/drawing/2014/main" id="{CFF617EC-43A4-442F-9D72-3577C48FD35B}"/>
                </a:ext>
              </a:extLst>
            </p:cNvPr>
            <p:cNvSpPr/>
            <p:nvPr/>
          </p:nvSpPr>
          <p:spPr>
            <a:xfrm>
              <a:off x="11374591" y="6721042"/>
              <a:ext cx="58864" cy="146295"/>
            </a:xfrm>
            <a:custGeom>
              <a:avLst/>
              <a:gdLst/>
              <a:ahLst/>
              <a:cxnLst/>
              <a:rect l="l" t="t" r="r" b="b"/>
              <a:pathLst>
                <a:path w="57150" h="161925">
                  <a:moveTo>
                    <a:pt x="56667" y="0"/>
                  </a:moveTo>
                  <a:lnTo>
                    <a:pt x="0" y="32715"/>
                  </a:lnTo>
                  <a:lnTo>
                    <a:pt x="0" y="161467"/>
                  </a:lnTo>
                  <a:lnTo>
                    <a:pt x="56667" y="161467"/>
                  </a:lnTo>
                  <a:lnTo>
                    <a:pt x="56667"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object 40">
              <a:extLst>
                <a:ext uri="{FF2B5EF4-FFF2-40B4-BE49-F238E27FC236}">
                  <a16:creationId xmlns:a16="http://schemas.microsoft.com/office/drawing/2014/main" id="{8C24569A-116D-4B88-89CA-175F1B3EC356}"/>
                </a:ext>
              </a:extLst>
            </p:cNvPr>
            <p:cNvSpPr/>
            <p:nvPr/>
          </p:nvSpPr>
          <p:spPr>
            <a:xfrm>
              <a:off x="9402268" y="6856317"/>
              <a:ext cx="21584" cy="10901"/>
            </a:xfrm>
            <a:custGeom>
              <a:avLst/>
              <a:gdLst/>
              <a:ahLst/>
              <a:cxnLst/>
              <a:rect l="l" t="t" r="r" b="b"/>
              <a:pathLst>
                <a:path w="20954" h="12065">
                  <a:moveTo>
                    <a:pt x="20332" y="0"/>
                  </a:moveTo>
                  <a:lnTo>
                    <a:pt x="0" y="11734"/>
                  </a:lnTo>
                  <a:lnTo>
                    <a:pt x="20332" y="11734"/>
                  </a:lnTo>
                  <a:lnTo>
                    <a:pt x="20332"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object 45">
              <a:extLst>
                <a:ext uri="{FF2B5EF4-FFF2-40B4-BE49-F238E27FC236}">
                  <a16:creationId xmlns:a16="http://schemas.microsoft.com/office/drawing/2014/main" id="{5050BED7-502B-4A99-9697-BBF441AFD3E6}"/>
                </a:ext>
              </a:extLst>
            </p:cNvPr>
            <p:cNvSpPr/>
            <p:nvPr/>
          </p:nvSpPr>
          <p:spPr>
            <a:xfrm>
              <a:off x="10022867" y="5712720"/>
              <a:ext cx="479421" cy="338486"/>
            </a:xfrm>
            <a:custGeom>
              <a:avLst/>
              <a:gdLst/>
              <a:ahLst/>
              <a:cxnLst/>
              <a:rect l="l" t="t" r="r" b="b"/>
              <a:pathLst>
                <a:path w="465454" h="374650">
                  <a:moveTo>
                    <a:pt x="464870" y="0"/>
                  </a:moveTo>
                  <a:lnTo>
                    <a:pt x="0" y="268389"/>
                  </a:lnTo>
                  <a:lnTo>
                    <a:pt x="0" y="374510"/>
                  </a:lnTo>
                  <a:lnTo>
                    <a:pt x="464870" y="106121"/>
                  </a:lnTo>
                  <a:lnTo>
                    <a:pt x="464870"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object 46">
              <a:extLst>
                <a:ext uri="{FF2B5EF4-FFF2-40B4-BE49-F238E27FC236}">
                  <a16:creationId xmlns:a16="http://schemas.microsoft.com/office/drawing/2014/main" id="{23B2FE49-8E26-401D-A37B-F54D1CBF9667}"/>
                </a:ext>
              </a:extLst>
            </p:cNvPr>
            <p:cNvSpPr/>
            <p:nvPr/>
          </p:nvSpPr>
          <p:spPr>
            <a:xfrm>
              <a:off x="10022867" y="5874794"/>
              <a:ext cx="479421" cy="338486"/>
            </a:xfrm>
            <a:custGeom>
              <a:avLst/>
              <a:gdLst/>
              <a:ahLst/>
              <a:cxnLst/>
              <a:rect l="l" t="t" r="r" b="b"/>
              <a:pathLst>
                <a:path w="465454" h="374650">
                  <a:moveTo>
                    <a:pt x="464870" y="0"/>
                  </a:moveTo>
                  <a:lnTo>
                    <a:pt x="0" y="268389"/>
                  </a:lnTo>
                  <a:lnTo>
                    <a:pt x="0" y="374522"/>
                  </a:lnTo>
                  <a:lnTo>
                    <a:pt x="464870" y="106121"/>
                  </a:lnTo>
                  <a:lnTo>
                    <a:pt x="464870"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object 47">
              <a:extLst>
                <a:ext uri="{FF2B5EF4-FFF2-40B4-BE49-F238E27FC236}">
                  <a16:creationId xmlns:a16="http://schemas.microsoft.com/office/drawing/2014/main" id="{BFC2EAD6-C47C-416A-B3DA-FC499ADAA70D}"/>
                </a:ext>
              </a:extLst>
            </p:cNvPr>
            <p:cNvSpPr/>
            <p:nvPr/>
          </p:nvSpPr>
          <p:spPr>
            <a:xfrm>
              <a:off x="9378551" y="5550647"/>
              <a:ext cx="193678" cy="77516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object 48">
              <a:extLst>
                <a:ext uri="{FF2B5EF4-FFF2-40B4-BE49-F238E27FC236}">
                  <a16:creationId xmlns:a16="http://schemas.microsoft.com/office/drawing/2014/main" id="{309F2E96-AA2A-41BF-A7BD-F7628E0B1AAF}"/>
                </a:ext>
              </a:extLst>
            </p:cNvPr>
            <p:cNvSpPr/>
            <p:nvPr/>
          </p:nvSpPr>
          <p:spPr>
            <a:xfrm>
              <a:off x="7170437" y="6695588"/>
              <a:ext cx="95517" cy="171331"/>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object 49">
              <a:extLst>
                <a:ext uri="{FF2B5EF4-FFF2-40B4-BE49-F238E27FC236}">
                  <a16:creationId xmlns:a16="http://schemas.microsoft.com/office/drawing/2014/main" id="{6BE9E9A8-7D03-4306-8FD1-81A6B99DC41A}"/>
                </a:ext>
              </a:extLst>
            </p:cNvPr>
            <p:cNvSpPr/>
            <p:nvPr/>
          </p:nvSpPr>
          <p:spPr>
            <a:xfrm>
              <a:off x="7376634" y="6800014"/>
              <a:ext cx="95504" cy="66905"/>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object 53">
              <a:extLst>
                <a:ext uri="{FF2B5EF4-FFF2-40B4-BE49-F238E27FC236}">
                  <a16:creationId xmlns:a16="http://schemas.microsoft.com/office/drawing/2014/main" id="{7478831B-A4D2-456D-8650-AFB7682EEC8F}"/>
                </a:ext>
              </a:extLst>
            </p:cNvPr>
            <p:cNvSpPr/>
            <p:nvPr/>
          </p:nvSpPr>
          <p:spPr>
            <a:xfrm>
              <a:off x="8678060" y="5653103"/>
              <a:ext cx="739733" cy="460684"/>
            </a:xfrm>
            <a:custGeom>
              <a:avLst/>
              <a:gdLst/>
              <a:ahLst/>
              <a:cxnLst/>
              <a:rect l="l" t="t" r="r" b="b"/>
              <a:pathLst>
                <a:path w="718185" h="509904">
                  <a:moveTo>
                    <a:pt x="718007" y="0"/>
                  </a:moveTo>
                  <a:lnTo>
                    <a:pt x="0" y="414540"/>
                  </a:lnTo>
                  <a:lnTo>
                    <a:pt x="0" y="509498"/>
                  </a:lnTo>
                  <a:lnTo>
                    <a:pt x="718007" y="94957"/>
                  </a:lnTo>
                  <a:lnTo>
                    <a:pt x="718007" y="0"/>
                  </a:lnTo>
                  <a:close/>
                </a:path>
              </a:pathLst>
            </a:custGeom>
            <a:solidFill>
              <a:srgbClr val="0068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object 54">
              <a:extLst>
                <a:ext uri="{FF2B5EF4-FFF2-40B4-BE49-F238E27FC236}">
                  <a16:creationId xmlns:a16="http://schemas.microsoft.com/office/drawing/2014/main" id="{338845AF-2385-4098-A878-CACFC8A2EDAF}"/>
                </a:ext>
              </a:extLst>
            </p:cNvPr>
            <p:cNvSpPr/>
            <p:nvPr/>
          </p:nvSpPr>
          <p:spPr>
            <a:xfrm>
              <a:off x="7938501" y="5653103"/>
              <a:ext cx="739733" cy="460684"/>
            </a:xfrm>
            <a:custGeom>
              <a:avLst/>
              <a:gdLst/>
              <a:ahLst/>
              <a:cxnLst/>
              <a:rect l="l" t="t" r="r" b="b"/>
              <a:pathLst>
                <a:path w="718185" h="509904">
                  <a:moveTo>
                    <a:pt x="0" y="0"/>
                  </a:moveTo>
                  <a:lnTo>
                    <a:pt x="0" y="94957"/>
                  </a:lnTo>
                  <a:lnTo>
                    <a:pt x="718019" y="509498"/>
                  </a:lnTo>
                  <a:lnTo>
                    <a:pt x="718019" y="414540"/>
                  </a:lnTo>
                  <a:lnTo>
                    <a:pt x="0" y="0"/>
                  </a:lnTo>
                  <a:close/>
                </a:path>
              </a:pathLst>
            </a:custGeom>
            <a:solidFill>
              <a:srgbClr val="002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bject 55">
              <a:extLst>
                <a:ext uri="{FF2B5EF4-FFF2-40B4-BE49-F238E27FC236}">
                  <a16:creationId xmlns:a16="http://schemas.microsoft.com/office/drawing/2014/main" id="{ABA5B8ED-0CB2-4F74-878B-CDF792C40A1C}"/>
                </a:ext>
              </a:extLst>
            </p:cNvPr>
            <p:cNvSpPr/>
            <p:nvPr/>
          </p:nvSpPr>
          <p:spPr>
            <a:xfrm>
              <a:off x="7938501" y="5278582"/>
              <a:ext cx="1479468" cy="749257"/>
            </a:xfrm>
            <a:custGeom>
              <a:avLst/>
              <a:gdLst/>
              <a:ahLst/>
              <a:cxnLst/>
              <a:rect l="l" t="t" r="r" b="b"/>
              <a:pathLst>
                <a:path w="1436370" h="829309">
                  <a:moveTo>
                    <a:pt x="718019" y="0"/>
                  </a:moveTo>
                  <a:lnTo>
                    <a:pt x="0" y="414540"/>
                  </a:lnTo>
                  <a:lnTo>
                    <a:pt x="718019" y="829081"/>
                  </a:lnTo>
                  <a:lnTo>
                    <a:pt x="1436027" y="414540"/>
                  </a:lnTo>
                  <a:lnTo>
                    <a:pt x="718019" y="0"/>
                  </a:lnTo>
                  <a:close/>
                </a:path>
              </a:pathLst>
            </a:custGeom>
            <a:solidFill>
              <a:srgbClr val="00B1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object 57">
              <a:extLst>
                <a:ext uri="{FF2B5EF4-FFF2-40B4-BE49-F238E27FC236}">
                  <a16:creationId xmlns:a16="http://schemas.microsoft.com/office/drawing/2014/main" id="{D8EA1505-6562-4A84-AE37-2FADBA12C37C}"/>
                </a:ext>
              </a:extLst>
            </p:cNvPr>
            <p:cNvSpPr/>
            <p:nvPr/>
          </p:nvSpPr>
          <p:spPr>
            <a:xfrm>
              <a:off x="9722599" y="5125042"/>
              <a:ext cx="424481" cy="117609"/>
            </a:xfrm>
            <a:custGeom>
              <a:avLst/>
              <a:gdLst/>
              <a:ahLst/>
              <a:cxnLst/>
              <a:rect l="l" t="t" r="r" b="b"/>
              <a:pathLst>
                <a:path w="412114" h="130175">
                  <a:moveTo>
                    <a:pt x="318697" y="20791"/>
                  </a:moveTo>
                  <a:lnTo>
                    <a:pt x="203987" y="20791"/>
                  </a:lnTo>
                  <a:lnTo>
                    <a:pt x="256469" y="24645"/>
                  </a:lnTo>
                  <a:lnTo>
                    <a:pt x="306280" y="36190"/>
                  </a:lnTo>
                  <a:lnTo>
                    <a:pt x="350634" y="55424"/>
                  </a:lnTo>
                  <a:lnTo>
                    <a:pt x="393360" y="90268"/>
                  </a:lnTo>
                  <a:lnTo>
                    <a:pt x="411683" y="129884"/>
                  </a:lnTo>
                  <a:lnTo>
                    <a:pt x="410848" y="104318"/>
                  </a:lnTo>
                  <a:lnTo>
                    <a:pt x="400380" y="79279"/>
                  </a:lnTo>
                  <a:lnTo>
                    <a:pt x="380300" y="55734"/>
                  </a:lnTo>
                  <a:lnTo>
                    <a:pt x="350634" y="34647"/>
                  </a:lnTo>
                  <a:lnTo>
                    <a:pt x="318697" y="20791"/>
                  </a:lnTo>
                  <a:close/>
                </a:path>
                <a:path w="412114" h="130175">
                  <a:moveTo>
                    <a:pt x="203987" y="0"/>
                  </a:moveTo>
                  <a:lnTo>
                    <a:pt x="151583" y="3853"/>
                  </a:lnTo>
                  <a:lnTo>
                    <a:pt x="102127" y="15404"/>
                  </a:lnTo>
                  <a:lnTo>
                    <a:pt x="58369" y="34647"/>
                  </a:lnTo>
                  <a:lnTo>
                    <a:pt x="10791" y="78103"/>
                  </a:lnTo>
                  <a:lnTo>
                    <a:pt x="0" y="127407"/>
                  </a:lnTo>
                  <a:lnTo>
                    <a:pt x="5939" y="107907"/>
                  </a:lnTo>
                  <a:lnTo>
                    <a:pt x="17645" y="89115"/>
                  </a:lnTo>
                  <a:lnTo>
                    <a:pt x="58369" y="55424"/>
                  </a:lnTo>
                  <a:lnTo>
                    <a:pt x="102151" y="36176"/>
                  </a:lnTo>
                  <a:lnTo>
                    <a:pt x="151619" y="24633"/>
                  </a:lnTo>
                  <a:lnTo>
                    <a:pt x="203987" y="20791"/>
                  </a:lnTo>
                  <a:lnTo>
                    <a:pt x="318697" y="20791"/>
                  </a:lnTo>
                  <a:lnTo>
                    <a:pt x="306234" y="15393"/>
                  </a:lnTo>
                  <a:lnTo>
                    <a:pt x="256469" y="3853"/>
                  </a:lnTo>
                  <a:lnTo>
                    <a:pt x="20398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object 64">
              <a:extLst>
                <a:ext uri="{FF2B5EF4-FFF2-40B4-BE49-F238E27FC236}">
                  <a16:creationId xmlns:a16="http://schemas.microsoft.com/office/drawing/2014/main" id="{3B428BFB-4DEF-4875-B3A5-712CF7E99F31}"/>
                </a:ext>
              </a:extLst>
            </p:cNvPr>
            <p:cNvSpPr/>
            <p:nvPr/>
          </p:nvSpPr>
          <p:spPr>
            <a:xfrm>
              <a:off x="10573848" y="5872814"/>
              <a:ext cx="509507" cy="140557"/>
            </a:xfrm>
            <a:custGeom>
              <a:avLst/>
              <a:gdLst/>
              <a:ahLst/>
              <a:cxnLst/>
              <a:rect l="l" t="t" r="r" b="b"/>
              <a:pathLst>
                <a:path w="494664" h="155575">
                  <a:moveTo>
                    <a:pt x="386149" y="24978"/>
                  </a:moveTo>
                  <a:lnTo>
                    <a:pt x="217844" y="24978"/>
                  </a:lnTo>
                  <a:lnTo>
                    <a:pt x="272210" y="24983"/>
                  </a:lnTo>
                  <a:lnTo>
                    <a:pt x="325624" y="31778"/>
                  </a:lnTo>
                  <a:lnTo>
                    <a:pt x="375980" y="45360"/>
                  </a:lnTo>
                  <a:lnTo>
                    <a:pt x="421170" y="65727"/>
                  </a:lnTo>
                  <a:lnTo>
                    <a:pt x="472484" y="107577"/>
                  </a:lnTo>
                  <a:lnTo>
                    <a:pt x="494499" y="155161"/>
                  </a:lnTo>
                  <a:lnTo>
                    <a:pt x="493495" y="124452"/>
                  </a:lnTo>
                  <a:lnTo>
                    <a:pt x="480918" y="94380"/>
                  </a:lnTo>
                  <a:lnTo>
                    <a:pt x="456800" y="66101"/>
                  </a:lnTo>
                  <a:lnTo>
                    <a:pt x="421170" y="40772"/>
                  </a:lnTo>
                  <a:lnTo>
                    <a:pt x="386149" y="24978"/>
                  </a:lnTo>
                  <a:close/>
                </a:path>
                <a:path w="494664" h="155575">
                  <a:moveTo>
                    <a:pt x="217844" y="0"/>
                  </a:moveTo>
                  <a:lnTo>
                    <a:pt x="164599" y="6802"/>
                  </a:lnTo>
                  <a:lnTo>
                    <a:pt x="114668" y="20392"/>
                  </a:lnTo>
                  <a:lnTo>
                    <a:pt x="70116" y="40772"/>
                  </a:lnTo>
                  <a:lnTo>
                    <a:pt x="36006" y="65448"/>
                  </a:lnTo>
                  <a:lnTo>
                    <a:pt x="984" y="122234"/>
                  </a:lnTo>
                  <a:lnTo>
                    <a:pt x="0" y="152189"/>
                  </a:lnTo>
                  <a:lnTo>
                    <a:pt x="7137" y="128765"/>
                  </a:lnTo>
                  <a:lnTo>
                    <a:pt x="21199" y="106191"/>
                  </a:lnTo>
                  <a:lnTo>
                    <a:pt x="70116" y="65727"/>
                  </a:lnTo>
                  <a:lnTo>
                    <a:pt x="114690" y="45347"/>
                  </a:lnTo>
                  <a:lnTo>
                    <a:pt x="164636" y="31765"/>
                  </a:lnTo>
                  <a:lnTo>
                    <a:pt x="217844" y="24978"/>
                  </a:lnTo>
                  <a:lnTo>
                    <a:pt x="386149" y="24978"/>
                  </a:lnTo>
                  <a:lnTo>
                    <a:pt x="375943" y="20382"/>
                  </a:lnTo>
                  <a:lnTo>
                    <a:pt x="325545" y="6792"/>
                  </a:lnTo>
                  <a:lnTo>
                    <a:pt x="272210" y="3"/>
                  </a:lnTo>
                  <a:lnTo>
                    <a:pt x="21784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7" name="Group 226">
              <a:extLst>
                <a:ext uri="{FF2B5EF4-FFF2-40B4-BE49-F238E27FC236}">
                  <a16:creationId xmlns:a16="http://schemas.microsoft.com/office/drawing/2014/main" id="{D5AF07D5-46AC-4CCA-912B-019043F406C2}"/>
                </a:ext>
              </a:extLst>
            </p:cNvPr>
            <p:cNvGrpSpPr/>
            <p:nvPr/>
          </p:nvGrpSpPr>
          <p:grpSpPr>
            <a:xfrm>
              <a:off x="9480045" y="4520634"/>
              <a:ext cx="1000519" cy="571417"/>
              <a:chOff x="6993907" y="2650748"/>
              <a:chExt cx="1000519" cy="571417"/>
            </a:xfrm>
          </p:grpSpPr>
          <p:grpSp>
            <p:nvGrpSpPr>
              <p:cNvPr id="228" name="Group 227">
                <a:extLst>
                  <a:ext uri="{FF2B5EF4-FFF2-40B4-BE49-F238E27FC236}">
                    <a16:creationId xmlns:a16="http://schemas.microsoft.com/office/drawing/2014/main" id="{8CAB5F96-ECDD-4BE3-A247-D510BEB30628}"/>
                  </a:ext>
                </a:extLst>
              </p:cNvPr>
              <p:cNvGrpSpPr/>
              <p:nvPr/>
            </p:nvGrpSpPr>
            <p:grpSpPr>
              <a:xfrm>
                <a:off x="6993907" y="2650748"/>
                <a:ext cx="1000519" cy="571417"/>
                <a:chOff x="8098984" y="2022967"/>
                <a:chExt cx="1948981" cy="1506213"/>
              </a:xfrm>
            </p:grpSpPr>
            <p:sp>
              <p:nvSpPr>
                <p:cNvPr id="230" name="object 824">
                  <a:extLst>
                    <a:ext uri="{FF2B5EF4-FFF2-40B4-BE49-F238E27FC236}">
                      <a16:creationId xmlns:a16="http://schemas.microsoft.com/office/drawing/2014/main" id="{78E75916-012D-455A-95DA-B6438CEDFAE4}"/>
                    </a:ext>
                  </a:extLst>
                </p:cNvPr>
                <p:cNvSpPr/>
                <p:nvPr/>
              </p:nvSpPr>
              <p:spPr>
                <a:xfrm>
                  <a:off x="8473665" y="2472804"/>
                  <a:ext cx="888367" cy="738512"/>
                </a:xfrm>
                <a:custGeom>
                  <a:avLst/>
                  <a:gdLst/>
                  <a:ahLst/>
                  <a:cxnLst/>
                  <a:rect l="l" t="t" r="r" b="b"/>
                  <a:pathLst>
                    <a:path w="888365" h="738505">
                      <a:moveTo>
                        <a:pt x="45575" y="738501"/>
                      </a:moveTo>
                      <a:lnTo>
                        <a:pt x="107957" y="717581"/>
                      </a:lnTo>
                      <a:lnTo>
                        <a:pt x="162848" y="696574"/>
                      </a:lnTo>
                      <a:lnTo>
                        <a:pt x="360706" y="617786"/>
                      </a:lnTo>
                      <a:lnTo>
                        <a:pt x="621684" y="509471"/>
                      </a:lnTo>
                      <a:lnTo>
                        <a:pt x="746058" y="453934"/>
                      </a:lnTo>
                      <a:lnTo>
                        <a:pt x="777059" y="420957"/>
                      </a:lnTo>
                      <a:lnTo>
                        <a:pt x="888174" y="24194"/>
                      </a:lnTo>
                      <a:lnTo>
                        <a:pt x="853321" y="3086"/>
                      </a:lnTo>
                      <a:lnTo>
                        <a:pt x="789224" y="0"/>
                      </a:lnTo>
                      <a:lnTo>
                        <a:pt x="770069" y="2051"/>
                      </a:lnTo>
                      <a:lnTo>
                        <a:pt x="373008" y="482832"/>
                      </a:lnTo>
                      <a:lnTo>
                        <a:pt x="365702" y="492458"/>
                      </a:lnTo>
                      <a:lnTo>
                        <a:pt x="357558" y="500056"/>
                      </a:lnTo>
                      <a:lnTo>
                        <a:pt x="343438" y="509577"/>
                      </a:lnTo>
                      <a:lnTo>
                        <a:pt x="126943" y="640054"/>
                      </a:lnTo>
                      <a:lnTo>
                        <a:pt x="67080" y="674846"/>
                      </a:lnTo>
                      <a:lnTo>
                        <a:pt x="34076" y="694504"/>
                      </a:lnTo>
                      <a:lnTo>
                        <a:pt x="16189" y="706282"/>
                      </a:lnTo>
                      <a:lnTo>
                        <a:pt x="1674" y="717434"/>
                      </a:lnTo>
                      <a:lnTo>
                        <a:pt x="0" y="724196"/>
                      </a:lnTo>
                      <a:lnTo>
                        <a:pt x="8418" y="731242"/>
                      </a:lnTo>
                      <a:lnTo>
                        <a:pt x="24440" y="736651"/>
                      </a:lnTo>
                      <a:lnTo>
                        <a:pt x="45575" y="738501"/>
                      </a:lnTo>
                      <a:close/>
                    </a:path>
                  </a:pathLst>
                </a:custGeom>
                <a:solidFill>
                  <a:srgbClr val="DFE0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object 825">
                  <a:extLst>
                    <a:ext uri="{FF2B5EF4-FFF2-40B4-BE49-F238E27FC236}">
                      <a16:creationId xmlns:a16="http://schemas.microsoft.com/office/drawing/2014/main" id="{EEF2E283-58DD-4118-8244-867652F0E209}"/>
                    </a:ext>
                  </a:extLst>
                </p:cNvPr>
                <p:cNvSpPr/>
                <p:nvPr/>
              </p:nvSpPr>
              <p:spPr>
                <a:xfrm>
                  <a:off x="8527941" y="2489227"/>
                  <a:ext cx="834393" cy="720097"/>
                </a:xfrm>
                <a:custGeom>
                  <a:avLst/>
                  <a:gdLst/>
                  <a:ahLst/>
                  <a:cxnLst/>
                  <a:rect l="l" t="t" r="r" b="b"/>
                  <a:pathLst>
                    <a:path w="834390" h="720089">
                      <a:moveTo>
                        <a:pt x="662719" y="509428"/>
                      </a:moveTo>
                      <a:lnTo>
                        <a:pt x="693832" y="456377"/>
                      </a:lnTo>
                      <a:lnTo>
                        <a:pt x="713803" y="420694"/>
                      </a:lnTo>
                      <a:lnTo>
                        <a:pt x="833897" y="7771"/>
                      </a:lnTo>
                      <a:lnTo>
                        <a:pt x="802878" y="2889"/>
                      </a:lnTo>
                      <a:lnTo>
                        <a:pt x="772075" y="0"/>
                      </a:lnTo>
                      <a:lnTo>
                        <a:pt x="746293" y="395"/>
                      </a:lnTo>
                      <a:lnTo>
                        <a:pt x="711739" y="26713"/>
                      </a:lnTo>
                      <a:lnTo>
                        <a:pt x="679473" y="68246"/>
                      </a:lnTo>
                      <a:lnTo>
                        <a:pt x="641964" y="118087"/>
                      </a:lnTo>
                      <a:lnTo>
                        <a:pt x="584932" y="195174"/>
                      </a:lnTo>
                      <a:lnTo>
                        <a:pt x="467031" y="356087"/>
                      </a:lnTo>
                      <a:lnTo>
                        <a:pt x="430904" y="404781"/>
                      </a:lnTo>
                      <a:lnTo>
                        <a:pt x="400569" y="444990"/>
                      </a:lnTo>
                      <a:lnTo>
                        <a:pt x="380251" y="470775"/>
                      </a:lnTo>
                      <a:lnTo>
                        <a:pt x="360355" y="489831"/>
                      </a:lnTo>
                      <a:lnTo>
                        <a:pt x="595878" y="489831"/>
                      </a:lnTo>
                      <a:lnTo>
                        <a:pt x="624430" y="497606"/>
                      </a:lnTo>
                      <a:lnTo>
                        <a:pt x="648299" y="507197"/>
                      </a:lnTo>
                      <a:lnTo>
                        <a:pt x="662719" y="509428"/>
                      </a:lnTo>
                      <a:close/>
                    </a:path>
                    <a:path w="834390" h="720089">
                      <a:moveTo>
                        <a:pt x="0" y="720058"/>
                      </a:moveTo>
                      <a:lnTo>
                        <a:pt x="36575" y="707490"/>
                      </a:lnTo>
                      <a:lnTo>
                        <a:pt x="91639" y="686701"/>
                      </a:lnTo>
                      <a:lnTo>
                        <a:pt x="306430" y="601359"/>
                      </a:lnTo>
                      <a:lnTo>
                        <a:pt x="567407" y="493048"/>
                      </a:lnTo>
                      <a:lnTo>
                        <a:pt x="595878" y="489831"/>
                      </a:lnTo>
                      <a:lnTo>
                        <a:pt x="360355" y="489831"/>
                      </a:lnTo>
                      <a:lnTo>
                        <a:pt x="348742" y="500953"/>
                      </a:lnTo>
                      <a:lnTo>
                        <a:pt x="308530" y="531132"/>
                      </a:lnTo>
                      <a:lnTo>
                        <a:pt x="268107" y="557896"/>
                      </a:lnTo>
                      <a:lnTo>
                        <a:pt x="235968" y="577829"/>
                      </a:lnTo>
                      <a:lnTo>
                        <a:pt x="0" y="720058"/>
                      </a:lnTo>
                      <a:close/>
                    </a:path>
                  </a:pathLst>
                </a:custGeom>
                <a:solidFill>
                  <a:srgbClr val="CDCEC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object 826">
                  <a:extLst>
                    <a:ext uri="{FF2B5EF4-FFF2-40B4-BE49-F238E27FC236}">
                      <a16:creationId xmlns:a16="http://schemas.microsoft.com/office/drawing/2014/main" id="{5178F82C-E3C6-40E6-873E-F139838EBCDF}"/>
                    </a:ext>
                  </a:extLst>
                </p:cNvPr>
                <p:cNvSpPr/>
                <p:nvPr/>
              </p:nvSpPr>
              <p:spPr>
                <a:xfrm>
                  <a:off x="8446995" y="2621056"/>
                  <a:ext cx="840740" cy="908057"/>
                </a:xfrm>
                <a:custGeom>
                  <a:avLst/>
                  <a:gdLst/>
                  <a:ahLst/>
                  <a:cxnLst/>
                  <a:rect l="l" t="t" r="r" b="b"/>
                  <a:pathLst>
                    <a:path w="840739" h="908050">
                      <a:moveTo>
                        <a:pt x="164437" y="280072"/>
                      </a:moveTo>
                      <a:lnTo>
                        <a:pt x="799849" y="280072"/>
                      </a:lnTo>
                      <a:lnTo>
                        <a:pt x="806034" y="257320"/>
                      </a:lnTo>
                      <a:lnTo>
                        <a:pt x="816188" y="230154"/>
                      </a:lnTo>
                      <a:lnTo>
                        <a:pt x="822836" y="196487"/>
                      </a:lnTo>
                      <a:lnTo>
                        <a:pt x="818500" y="154232"/>
                      </a:lnTo>
                      <a:lnTo>
                        <a:pt x="817582" y="144243"/>
                      </a:lnTo>
                      <a:lnTo>
                        <a:pt x="818606" y="132549"/>
                      </a:lnTo>
                      <a:lnTo>
                        <a:pt x="820094" y="119195"/>
                      </a:lnTo>
                      <a:lnTo>
                        <a:pt x="820571" y="104224"/>
                      </a:lnTo>
                      <a:lnTo>
                        <a:pt x="811807" y="82170"/>
                      </a:lnTo>
                      <a:lnTo>
                        <a:pt x="786957" y="50547"/>
                      </a:lnTo>
                      <a:lnTo>
                        <a:pt x="746805" y="19706"/>
                      </a:lnTo>
                      <a:lnTo>
                        <a:pt x="692137" y="0"/>
                      </a:lnTo>
                      <a:lnTo>
                        <a:pt x="623737" y="1779"/>
                      </a:lnTo>
                      <a:lnTo>
                        <a:pt x="566497" y="16084"/>
                      </a:lnTo>
                      <a:lnTo>
                        <a:pt x="517482" y="31533"/>
                      </a:lnTo>
                      <a:lnTo>
                        <a:pt x="480418" y="45322"/>
                      </a:lnTo>
                      <a:lnTo>
                        <a:pt x="444770" y="62019"/>
                      </a:lnTo>
                      <a:lnTo>
                        <a:pt x="313268" y="141879"/>
                      </a:lnTo>
                      <a:lnTo>
                        <a:pt x="209979" y="215292"/>
                      </a:lnTo>
                      <a:lnTo>
                        <a:pt x="192268" y="247311"/>
                      </a:lnTo>
                      <a:lnTo>
                        <a:pt x="172256" y="269087"/>
                      </a:lnTo>
                      <a:lnTo>
                        <a:pt x="164437" y="280072"/>
                      </a:lnTo>
                      <a:close/>
                    </a:path>
                    <a:path w="840739" h="908050">
                      <a:moveTo>
                        <a:pt x="210480" y="907588"/>
                      </a:moveTo>
                      <a:lnTo>
                        <a:pt x="269812" y="898319"/>
                      </a:lnTo>
                      <a:lnTo>
                        <a:pt x="336258" y="876869"/>
                      </a:lnTo>
                      <a:lnTo>
                        <a:pt x="378730" y="858099"/>
                      </a:lnTo>
                      <a:lnTo>
                        <a:pt x="450647" y="813211"/>
                      </a:lnTo>
                      <a:lnTo>
                        <a:pt x="502672" y="778325"/>
                      </a:lnTo>
                      <a:lnTo>
                        <a:pt x="555099" y="741937"/>
                      </a:lnTo>
                      <a:lnTo>
                        <a:pt x="600199" y="709140"/>
                      </a:lnTo>
                      <a:lnTo>
                        <a:pt x="630241" y="685030"/>
                      </a:lnTo>
                      <a:lnTo>
                        <a:pt x="678204" y="615764"/>
                      </a:lnTo>
                      <a:lnTo>
                        <a:pt x="708052" y="562553"/>
                      </a:lnTo>
                      <a:lnTo>
                        <a:pt x="737836" y="505991"/>
                      </a:lnTo>
                      <a:lnTo>
                        <a:pt x="764574" y="452850"/>
                      </a:lnTo>
                      <a:lnTo>
                        <a:pt x="785283" y="409907"/>
                      </a:lnTo>
                      <a:lnTo>
                        <a:pt x="805781" y="361380"/>
                      </a:lnTo>
                      <a:lnTo>
                        <a:pt x="823438" y="294656"/>
                      </a:lnTo>
                      <a:lnTo>
                        <a:pt x="840446" y="219693"/>
                      </a:lnTo>
                      <a:lnTo>
                        <a:pt x="834067" y="229576"/>
                      </a:lnTo>
                      <a:lnTo>
                        <a:pt x="820052" y="251081"/>
                      </a:lnTo>
                      <a:lnTo>
                        <a:pt x="806085" y="271986"/>
                      </a:lnTo>
                      <a:lnTo>
                        <a:pt x="799849" y="280072"/>
                      </a:lnTo>
                      <a:lnTo>
                        <a:pt x="164437" y="280072"/>
                      </a:lnTo>
                      <a:lnTo>
                        <a:pt x="150705" y="299366"/>
                      </a:lnTo>
                      <a:lnTo>
                        <a:pt x="128256" y="336808"/>
                      </a:lnTo>
                      <a:lnTo>
                        <a:pt x="105624" y="380006"/>
                      </a:lnTo>
                      <a:lnTo>
                        <a:pt x="83522" y="427553"/>
                      </a:lnTo>
                      <a:lnTo>
                        <a:pt x="62666" y="478043"/>
                      </a:lnTo>
                      <a:lnTo>
                        <a:pt x="43772" y="530069"/>
                      </a:lnTo>
                      <a:lnTo>
                        <a:pt x="27552" y="582223"/>
                      </a:lnTo>
                      <a:lnTo>
                        <a:pt x="14723" y="633101"/>
                      </a:lnTo>
                      <a:lnTo>
                        <a:pt x="5999" y="681293"/>
                      </a:lnTo>
                      <a:lnTo>
                        <a:pt x="2094" y="725408"/>
                      </a:lnTo>
                      <a:lnTo>
                        <a:pt x="1185" y="731196"/>
                      </a:lnTo>
                      <a:lnTo>
                        <a:pt x="0" y="746869"/>
                      </a:lnTo>
                      <a:lnTo>
                        <a:pt x="728" y="770496"/>
                      </a:lnTo>
                      <a:lnTo>
                        <a:pt x="5561" y="800148"/>
                      </a:lnTo>
                      <a:lnTo>
                        <a:pt x="26657" y="848102"/>
                      </a:lnTo>
                      <a:lnTo>
                        <a:pt x="81061" y="887595"/>
                      </a:lnTo>
                      <a:lnTo>
                        <a:pt x="158851" y="907204"/>
                      </a:lnTo>
                      <a:lnTo>
                        <a:pt x="210480" y="907588"/>
                      </a:lnTo>
                      <a:close/>
                    </a:path>
                  </a:pathLst>
                </a:custGeom>
                <a:gradFill flip="none" rotWithShape="1">
                  <a:gsLst>
                    <a:gs pos="0">
                      <a:srgbClr val="002060"/>
                    </a:gs>
                    <a:gs pos="50000">
                      <a:schemeClr val="accent4">
                        <a:tint val="44500"/>
                        <a:satMod val="160000"/>
                      </a:schemeClr>
                    </a:gs>
                    <a:gs pos="100000">
                      <a:schemeClr val="accent4">
                        <a:tint val="23500"/>
                        <a:satMod val="160000"/>
                      </a:schemeClr>
                    </a:gs>
                  </a:gsLst>
                  <a:lin ang="16200000" scaled="1"/>
                  <a:tileRect/>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3" name="object 827">
                  <a:extLst>
                    <a:ext uri="{FF2B5EF4-FFF2-40B4-BE49-F238E27FC236}">
                      <a16:creationId xmlns:a16="http://schemas.microsoft.com/office/drawing/2014/main" id="{500D52DC-B2C6-46E8-886A-375AB616C3DA}"/>
                    </a:ext>
                  </a:extLst>
                </p:cNvPr>
                <p:cNvSpPr/>
                <p:nvPr/>
              </p:nvSpPr>
              <p:spPr>
                <a:xfrm>
                  <a:off x="8640796" y="2668811"/>
                  <a:ext cx="601982" cy="309884"/>
                </a:xfrm>
                <a:custGeom>
                  <a:avLst/>
                  <a:gdLst/>
                  <a:ahLst/>
                  <a:cxnLst/>
                  <a:rect l="l" t="t" r="r" b="b"/>
                  <a:pathLst>
                    <a:path w="601979" h="309880">
                      <a:moveTo>
                        <a:pt x="182961" y="309276"/>
                      </a:moveTo>
                      <a:lnTo>
                        <a:pt x="221327" y="306184"/>
                      </a:lnTo>
                      <a:lnTo>
                        <a:pt x="262941" y="288677"/>
                      </a:lnTo>
                      <a:lnTo>
                        <a:pt x="340820" y="248285"/>
                      </a:lnTo>
                      <a:lnTo>
                        <a:pt x="395602" y="218061"/>
                      </a:lnTo>
                      <a:lnTo>
                        <a:pt x="450384" y="187219"/>
                      </a:lnTo>
                      <a:lnTo>
                        <a:pt x="497244" y="160309"/>
                      </a:lnTo>
                      <a:lnTo>
                        <a:pt x="528262" y="141882"/>
                      </a:lnTo>
                      <a:lnTo>
                        <a:pt x="556162" y="125902"/>
                      </a:lnTo>
                      <a:lnTo>
                        <a:pt x="578115" y="114318"/>
                      </a:lnTo>
                      <a:lnTo>
                        <a:pt x="593552" y="104640"/>
                      </a:lnTo>
                      <a:lnTo>
                        <a:pt x="601905" y="94380"/>
                      </a:lnTo>
                      <a:lnTo>
                        <a:pt x="589509" y="73195"/>
                      </a:lnTo>
                      <a:lnTo>
                        <a:pt x="552827" y="41403"/>
                      </a:lnTo>
                      <a:lnTo>
                        <a:pt x="506498" y="12504"/>
                      </a:lnTo>
                      <a:lnTo>
                        <a:pt x="465158" y="0"/>
                      </a:lnTo>
                      <a:lnTo>
                        <a:pt x="418438" y="760"/>
                      </a:lnTo>
                      <a:lnTo>
                        <a:pt x="357686" y="2977"/>
                      </a:lnTo>
                      <a:lnTo>
                        <a:pt x="300117" y="7137"/>
                      </a:lnTo>
                      <a:lnTo>
                        <a:pt x="235958" y="27772"/>
                      </a:lnTo>
                      <a:lnTo>
                        <a:pt x="189836" y="55173"/>
                      </a:lnTo>
                      <a:lnTo>
                        <a:pt x="134338" y="89765"/>
                      </a:lnTo>
                      <a:lnTo>
                        <a:pt x="79224" y="125382"/>
                      </a:lnTo>
                      <a:lnTo>
                        <a:pt x="34256" y="155855"/>
                      </a:lnTo>
                      <a:lnTo>
                        <a:pt x="0" y="192551"/>
                      </a:lnTo>
                      <a:lnTo>
                        <a:pt x="4195" y="209967"/>
                      </a:lnTo>
                      <a:lnTo>
                        <a:pt x="30166" y="239627"/>
                      </a:lnTo>
                      <a:lnTo>
                        <a:pt x="60414" y="263602"/>
                      </a:lnTo>
                      <a:lnTo>
                        <a:pt x="111063" y="293199"/>
                      </a:lnTo>
                      <a:lnTo>
                        <a:pt x="160512" y="307026"/>
                      </a:lnTo>
                      <a:lnTo>
                        <a:pt x="176790" y="308935"/>
                      </a:lnTo>
                      <a:lnTo>
                        <a:pt x="182961" y="309276"/>
                      </a:lnTo>
                      <a:close/>
                    </a:path>
                  </a:pathLst>
                </a:custGeom>
                <a:solidFill>
                  <a:srgbClr val="D6D7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object 828">
                  <a:extLst>
                    <a:ext uri="{FF2B5EF4-FFF2-40B4-BE49-F238E27FC236}">
                      <a16:creationId xmlns:a16="http://schemas.microsoft.com/office/drawing/2014/main" id="{FA23BC66-6925-4A97-A29E-54C42C3D0306}"/>
                    </a:ext>
                  </a:extLst>
                </p:cNvPr>
                <p:cNvSpPr/>
                <p:nvPr/>
              </p:nvSpPr>
              <p:spPr>
                <a:xfrm>
                  <a:off x="8452556" y="2835752"/>
                  <a:ext cx="835026" cy="693428"/>
                </a:xfrm>
                <a:custGeom>
                  <a:avLst/>
                  <a:gdLst/>
                  <a:ahLst/>
                  <a:cxnLst/>
                  <a:rect l="l" t="t" r="r" b="b"/>
                  <a:pathLst>
                    <a:path w="835025" h="693419">
                      <a:moveTo>
                        <a:pt x="204919" y="692891"/>
                      </a:moveTo>
                      <a:lnTo>
                        <a:pt x="264251" y="683621"/>
                      </a:lnTo>
                      <a:lnTo>
                        <a:pt x="330696" y="662170"/>
                      </a:lnTo>
                      <a:lnTo>
                        <a:pt x="373168" y="643405"/>
                      </a:lnTo>
                      <a:lnTo>
                        <a:pt x="445088" y="598515"/>
                      </a:lnTo>
                      <a:lnTo>
                        <a:pt x="497113" y="563629"/>
                      </a:lnTo>
                      <a:lnTo>
                        <a:pt x="549540" y="527241"/>
                      </a:lnTo>
                      <a:lnTo>
                        <a:pt x="594639" y="494446"/>
                      </a:lnTo>
                      <a:lnTo>
                        <a:pt x="624679" y="470336"/>
                      </a:lnTo>
                      <a:lnTo>
                        <a:pt x="672643" y="401070"/>
                      </a:lnTo>
                      <a:lnTo>
                        <a:pt x="702492" y="347859"/>
                      </a:lnTo>
                      <a:lnTo>
                        <a:pt x="732276" y="291296"/>
                      </a:lnTo>
                      <a:lnTo>
                        <a:pt x="759013" y="238156"/>
                      </a:lnTo>
                      <a:lnTo>
                        <a:pt x="779723" y="195212"/>
                      </a:lnTo>
                      <a:lnTo>
                        <a:pt x="804302" y="128586"/>
                      </a:lnTo>
                      <a:lnTo>
                        <a:pt x="818566" y="73794"/>
                      </a:lnTo>
                      <a:lnTo>
                        <a:pt x="830123" y="25664"/>
                      </a:lnTo>
                      <a:lnTo>
                        <a:pt x="834885" y="4999"/>
                      </a:lnTo>
                      <a:lnTo>
                        <a:pt x="834179" y="0"/>
                      </a:lnTo>
                      <a:lnTo>
                        <a:pt x="815504" y="52882"/>
                      </a:lnTo>
                      <a:lnTo>
                        <a:pt x="800281" y="100699"/>
                      </a:lnTo>
                      <a:lnTo>
                        <a:pt x="784520" y="146113"/>
                      </a:lnTo>
                      <a:lnTo>
                        <a:pt x="764233" y="191786"/>
                      </a:lnTo>
                      <a:lnTo>
                        <a:pt x="745585" y="229166"/>
                      </a:lnTo>
                      <a:lnTo>
                        <a:pt x="722808" y="275369"/>
                      </a:lnTo>
                      <a:lnTo>
                        <a:pt x="697899" y="324926"/>
                      </a:lnTo>
                      <a:lnTo>
                        <a:pt x="672852" y="372370"/>
                      </a:lnTo>
                      <a:lnTo>
                        <a:pt x="649665" y="412230"/>
                      </a:lnTo>
                      <a:lnTo>
                        <a:pt x="605365" y="460403"/>
                      </a:lnTo>
                      <a:lnTo>
                        <a:pt x="563417" y="490339"/>
                      </a:lnTo>
                      <a:lnTo>
                        <a:pt x="510886" y="525101"/>
                      </a:lnTo>
                      <a:lnTo>
                        <a:pt x="454168" y="560939"/>
                      </a:lnTo>
                      <a:lnTo>
                        <a:pt x="399660" y="594105"/>
                      </a:lnTo>
                      <a:lnTo>
                        <a:pt x="353758" y="620848"/>
                      </a:lnTo>
                      <a:lnTo>
                        <a:pt x="289153" y="652109"/>
                      </a:lnTo>
                      <a:lnTo>
                        <a:pt x="248363" y="665410"/>
                      </a:lnTo>
                      <a:lnTo>
                        <a:pt x="201735" y="674189"/>
                      </a:lnTo>
                      <a:lnTo>
                        <a:pt x="150519" y="675313"/>
                      </a:lnTo>
                      <a:lnTo>
                        <a:pt x="82371" y="675313"/>
                      </a:lnTo>
                      <a:lnTo>
                        <a:pt x="109957" y="685002"/>
                      </a:lnTo>
                      <a:lnTo>
                        <a:pt x="153292" y="692509"/>
                      </a:lnTo>
                      <a:lnTo>
                        <a:pt x="204919" y="692891"/>
                      </a:lnTo>
                      <a:close/>
                    </a:path>
                    <a:path w="835025" h="693419">
                      <a:moveTo>
                        <a:pt x="82371" y="675313"/>
                      </a:moveTo>
                      <a:lnTo>
                        <a:pt x="150519" y="675313"/>
                      </a:lnTo>
                      <a:lnTo>
                        <a:pt x="95961" y="665647"/>
                      </a:lnTo>
                      <a:lnTo>
                        <a:pt x="62690" y="652922"/>
                      </a:lnTo>
                      <a:lnTo>
                        <a:pt x="35983" y="635618"/>
                      </a:lnTo>
                      <a:lnTo>
                        <a:pt x="15274" y="613280"/>
                      </a:lnTo>
                      <a:lnTo>
                        <a:pt x="0" y="585454"/>
                      </a:lnTo>
                      <a:lnTo>
                        <a:pt x="1410" y="591359"/>
                      </a:lnTo>
                      <a:lnTo>
                        <a:pt x="21097" y="633406"/>
                      </a:lnTo>
                      <a:lnTo>
                        <a:pt x="75503" y="672901"/>
                      </a:lnTo>
                      <a:lnTo>
                        <a:pt x="82371" y="675313"/>
                      </a:lnTo>
                      <a:close/>
                    </a:path>
                  </a:pathLst>
                </a:custGeom>
                <a:solidFill>
                  <a:srgbClr val="B1B4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object 829">
                  <a:extLst>
                    <a:ext uri="{FF2B5EF4-FFF2-40B4-BE49-F238E27FC236}">
                      <a16:creationId xmlns:a16="http://schemas.microsoft.com/office/drawing/2014/main" id="{2F699BD5-141E-4E40-AF2F-86E4AF30D930}"/>
                    </a:ext>
                  </a:extLst>
                </p:cNvPr>
                <p:cNvSpPr/>
                <p:nvPr/>
              </p:nvSpPr>
              <p:spPr>
                <a:xfrm>
                  <a:off x="8497217" y="2354617"/>
                  <a:ext cx="640080" cy="432438"/>
                </a:xfrm>
                <a:custGeom>
                  <a:avLst/>
                  <a:gdLst/>
                  <a:ahLst/>
                  <a:cxnLst/>
                  <a:rect l="l" t="t" r="r" b="b"/>
                  <a:pathLst>
                    <a:path w="640079" h="432435">
                      <a:moveTo>
                        <a:pt x="450501" y="431843"/>
                      </a:moveTo>
                      <a:lnTo>
                        <a:pt x="639487" y="314544"/>
                      </a:lnTo>
                      <a:lnTo>
                        <a:pt x="44323" y="0"/>
                      </a:lnTo>
                      <a:lnTo>
                        <a:pt x="28361" y="7326"/>
                      </a:lnTo>
                      <a:lnTo>
                        <a:pt x="18959" y="15802"/>
                      </a:lnTo>
                      <a:lnTo>
                        <a:pt x="12444" y="30856"/>
                      </a:lnTo>
                      <a:lnTo>
                        <a:pt x="5144" y="57921"/>
                      </a:lnTo>
                      <a:lnTo>
                        <a:pt x="0" y="88986"/>
                      </a:lnTo>
                      <a:lnTo>
                        <a:pt x="79" y="112742"/>
                      </a:lnTo>
                      <a:lnTo>
                        <a:pt x="2351" y="127922"/>
                      </a:lnTo>
                      <a:lnTo>
                        <a:pt x="3782" y="133263"/>
                      </a:lnTo>
                      <a:lnTo>
                        <a:pt x="450501" y="431843"/>
                      </a:lnTo>
                      <a:close/>
                    </a:path>
                  </a:pathLst>
                </a:custGeom>
                <a:solidFill>
                  <a:srgbClr val="C6C7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object 830">
                  <a:extLst>
                    <a:ext uri="{FF2B5EF4-FFF2-40B4-BE49-F238E27FC236}">
                      <a16:creationId xmlns:a16="http://schemas.microsoft.com/office/drawing/2014/main" id="{6C560DD0-6BF2-447E-AFB7-0A2DB71EA55E}"/>
                    </a:ext>
                  </a:extLst>
                </p:cNvPr>
                <p:cNvSpPr/>
                <p:nvPr/>
              </p:nvSpPr>
              <p:spPr>
                <a:xfrm>
                  <a:off x="8480350" y="2405705"/>
                  <a:ext cx="128926" cy="113867"/>
                </a:xfrm>
                <a:prstGeom prst="rect">
                  <a:avLst/>
                </a:prstGeom>
                <a:blipFill>
                  <a:blip r:embed="rId6"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object 831">
                  <a:extLst>
                    <a:ext uri="{FF2B5EF4-FFF2-40B4-BE49-F238E27FC236}">
                      <a16:creationId xmlns:a16="http://schemas.microsoft.com/office/drawing/2014/main" id="{F13D5FA3-5304-4F2C-9A96-161DBFED3572}"/>
                    </a:ext>
                  </a:extLst>
                </p:cNvPr>
                <p:cNvSpPr/>
                <p:nvPr/>
              </p:nvSpPr>
              <p:spPr>
                <a:xfrm>
                  <a:off x="8135671" y="2092723"/>
                  <a:ext cx="818516" cy="320043"/>
                </a:xfrm>
                <a:custGeom>
                  <a:avLst/>
                  <a:gdLst/>
                  <a:ahLst/>
                  <a:cxnLst/>
                  <a:rect l="l" t="t" r="r" b="b"/>
                  <a:pathLst>
                    <a:path w="818514" h="320040">
                      <a:moveTo>
                        <a:pt x="813146" y="319526"/>
                      </a:moveTo>
                      <a:lnTo>
                        <a:pt x="815387" y="308664"/>
                      </a:lnTo>
                      <a:lnTo>
                        <a:pt x="816993" y="297766"/>
                      </a:lnTo>
                      <a:lnTo>
                        <a:pt x="817960" y="286841"/>
                      </a:lnTo>
                      <a:lnTo>
                        <a:pt x="818284" y="275904"/>
                      </a:lnTo>
                      <a:lnTo>
                        <a:pt x="813491" y="233671"/>
                      </a:lnTo>
                      <a:lnTo>
                        <a:pt x="799114" y="192242"/>
                      </a:lnTo>
                      <a:lnTo>
                        <a:pt x="775151" y="152421"/>
                      </a:lnTo>
                      <a:lnTo>
                        <a:pt x="741599" y="115007"/>
                      </a:lnTo>
                      <a:lnTo>
                        <a:pt x="698456" y="80805"/>
                      </a:lnTo>
                      <a:lnTo>
                        <a:pt x="656556" y="56115"/>
                      </a:lnTo>
                      <a:lnTo>
                        <a:pt x="611210" y="35914"/>
                      </a:lnTo>
                      <a:lnTo>
                        <a:pt x="563106" y="20202"/>
                      </a:lnTo>
                      <a:lnTo>
                        <a:pt x="512934" y="8978"/>
                      </a:lnTo>
                      <a:lnTo>
                        <a:pt x="461384" y="2244"/>
                      </a:lnTo>
                      <a:lnTo>
                        <a:pt x="409143" y="0"/>
                      </a:lnTo>
                      <a:lnTo>
                        <a:pt x="356903" y="2244"/>
                      </a:lnTo>
                      <a:lnTo>
                        <a:pt x="305353" y="8979"/>
                      </a:lnTo>
                      <a:lnTo>
                        <a:pt x="255182" y="20202"/>
                      </a:lnTo>
                      <a:lnTo>
                        <a:pt x="207080" y="35915"/>
                      </a:lnTo>
                      <a:lnTo>
                        <a:pt x="161737" y="56118"/>
                      </a:lnTo>
                      <a:lnTo>
                        <a:pt x="119842" y="80809"/>
                      </a:lnTo>
                      <a:lnTo>
                        <a:pt x="111725" y="87243"/>
                      </a:lnTo>
                      <a:lnTo>
                        <a:pt x="409143" y="87243"/>
                      </a:lnTo>
                      <a:lnTo>
                        <a:pt x="461386" y="89488"/>
                      </a:lnTo>
                      <a:lnTo>
                        <a:pt x="512939" y="96222"/>
                      </a:lnTo>
                      <a:lnTo>
                        <a:pt x="563111" y="107446"/>
                      </a:lnTo>
                      <a:lnTo>
                        <a:pt x="611214" y="123159"/>
                      </a:lnTo>
                      <a:lnTo>
                        <a:pt x="656559" y="143361"/>
                      </a:lnTo>
                      <a:lnTo>
                        <a:pt x="698456" y="168053"/>
                      </a:lnTo>
                      <a:lnTo>
                        <a:pt x="741274" y="201952"/>
                      </a:lnTo>
                      <a:lnTo>
                        <a:pt x="774658" y="239020"/>
                      </a:lnTo>
                      <a:lnTo>
                        <a:pt x="798614" y="278473"/>
                      </a:lnTo>
                      <a:lnTo>
                        <a:pt x="813146" y="319526"/>
                      </a:lnTo>
                      <a:close/>
                    </a:path>
                    <a:path w="818514" h="320040">
                      <a:moveTo>
                        <a:pt x="5148" y="319521"/>
                      </a:moveTo>
                      <a:lnTo>
                        <a:pt x="19679" y="278471"/>
                      </a:lnTo>
                      <a:lnTo>
                        <a:pt x="43634" y="239020"/>
                      </a:lnTo>
                      <a:lnTo>
                        <a:pt x="77019" y="201952"/>
                      </a:lnTo>
                      <a:lnTo>
                        <a:pt x="119842" y="168053"/>
                      </a:lnTo>
                      <a:lnTo>
                        <a:pt x="161740" y="143360"/>
                      </a:lnTo>
                      <a:lnTo>
                        <a:pt x="207086" y="123157"/>
                      </a:lnTo>
                      <a:lnTo>
                        <a:pt x="255189" y="107444"/>
                      </a:lnTo>
                      <a:lnTo>
                        <a:pt x="305360" y="96221"/>
                      </a:lnTo>
                      <a:lnTo>
                        <a:pt x="356910" y="89488"/>
                      </a:lnTo>
                      <a:lnTo>
                        <a:pt x="409143" y="87243"/>
                      </a:lnTo>
                      <a:lnTo>
                        <a:pt x="111725" y="87243"/>
                      </a:lnTo>
                      <a:lnTo>
                        <a:pt x="76698" y="115008"/>
                      </a:lnTo>
                      <a:lnTo>
                        <a:pt x="43142" y="152421"/>
                      </a:lnTo>
                      <a:lnTo>
                        <a:pt x="19174" y="192244"/>
                      </a:lnTo>
                      <a:lnTo>
                        <a:pt x="4793" y="233673"/>
                      </a:lnTo>
                      <a:lnTo>
                        <a:pt x="0" y="275904"/>
                      </a:lnTo>
                      <a:lnTo>
                        <a:pt x="324" y="286844"/>
                      </a:lnTo>
                      <a:lnTo>
                        <a:pt x="1295" y="297770"/>
                      </a:lnTo>
                      <a:lnTo>
                        <a:pt x="2905" y="308669"/>
                      </a:lnTo>
                      <a:lnTo>
                        <a:pt x="5148" y="319521"/>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object 832">
                  <a:extLst>
                    <a:ext uri="{FF2B5EF4-FFF2-40B4-BE49-F238E27FC236}">
                      <a16:creationId xmlns:a16="http://schemas.microsoft.com/office/drawing/2014/main" id="{4778D72F-DB57-49CA-9237-DCBC7B6834EC}"/>
                    </a:ext>
                  </a:extLst>
                </p:cNvPr>
                <p:cNvSpPr/>
                <p:nvPr/>
              </p:nvSpPr>
              <p:spPr>
                <a:xfrm>
                  <a:off x="8144054" y="2028147"/>
                  <a:ext cx="802006" cy="285752"/>
                </a:xfrm>
                <a:custGeom>
                  <a:avLst/>
                  <a:gdLst/>
                  <a:ahLst/>
                  <a:cxnLst/>
                  <a:rect l="l" t="t" r="r" b="b"/>
                  <a:pathLst>
                    <a:path w="802004" h="285750">
                      <a:moveTo>
                        <a:pt x="800873" y="285334"/>
                      </a:moveTo>
                      <a:lnTo>
                        <a:pt x="801285" y="280309"/>
                      </a:lnTo>
                      <a:lnTo>
                        <a:pt x="801519" y="275275"/>
                      </a:lnTo>
                      <a:lnTo>
                        <a:pt x="801518" y="270241"/>
                      </a:lnTo>
                      <a:lnTo>
                        <a:pt x="796823" y="228877"/>
                      </a:lnTo>
                      <a:lnTo>
                        <a:pt x="782740" y="188298"/>
                      </a:lnTo>
                      <a:lnTo>
                        <a:pt x="759268" y="149292"/>
                      </a:lnTo>
                      <a:lnTo>
                        <a:pt x="726405" y="112646"/>
                      </a:lnTo>
                      <a:lnTo>
                        <a:pt x="684149" y="79148"/>
                      </a:lnTo>
                      <a:lnTo>
                        <a:pt x="643105" y="54962"/>
                      </a:lnTo>
                      <a:lnTo>
                        <a:pt x="598686" y="35173"/>
                      </a:lnTo>
                      <a:lnTo>
                        <a:pt x="551567" y="19782"/>
                      </a:lnTo>
                      <a:lnTo>
                        <a:pt x="502423" y="8789"/>
                      </a:lnTo>
                      <a:lnTo>
                        <a:pt x="451929" y="2195"/>
                      </a:lnTo>
                      <a:lnTo>
                        <a:pt x="400757" y="0"/>
                      </a:lnTo>
                      <a:lnTo>
                        <a:pt x="349585" y="2198"/>
                      </a:lnTo>
                      <a:lnTo>
                        <a:pt x="299090" y="8794"/>
                      </a:lnTo>
                      <a:lnTo>
                        <a:pt x="249947" y="19787"/>
                      </a:lnTo>
                      <a:lnTo>
                        <a:pt x="202831" y="35177"/>
                      </a:lnTo>
                      <a:lnTo>
                        <a:pt x="158417" y="54964"/>
                      </a:lnTo>
                      <a:lnTo>
                        <a:pt x="117380" y="79148"/>
                      </a:lnTo>
                      <a:lnTo>
                        <a:pt x="107103" y="87295"/>
                      </a:lnTo>
                      <a:lnTo>
                        <a:pt x="400757" y="87295"/>
                      </a:lnTo>
                      <a:lnTo>
                        <a:pt x="454308" y="89596"/>
                      </a:lnTo>
                      <a:lnTo>
                        <a:pt x="507137" y="96497"/>
                      </a:lnTo>
                      <a:lnTo>
                        <a:pt x="558554" y="107999"/>
                      </a:lnTo>
                      <a:lnTo>
                        <a:pt x="607853" y="124103"/>
                      </a:lnTo>
                      <a:lnTo>
                        <a:pt x="654328" y="144807"/>
                      </a:lnTo>
                      <a:lnTo>
                        <a:pt x="697274" y="170112"/>
                      </a:lnTo>
                      <a:lnTo>
                        <a:pt x="731601" y="196276"/>
                      </a:lnTo>
                      <a:lnTo>
                        <a:pt x="760307" y="224439"/>
                      </a:lnTo>
                      <a:lnTo>
                        <a:pt x="783397" y="254246"/>
                      </a:lnTo>
                      <a:lnTo>
                        <a:pt x="800873" y="285334"/>
                      </a:lnTo>
                      <a:close/>
                    </a:path>
                    <a:path w="802004" h="285750">
                      <a:moveTo>
                        <a:pt x="649" y="285338"/>
                      </a:moveTo>
                      <a:lnTo>
                        <a:pt x="41221" y="224438"/>
                      </a:lnTo>
                      <a:lnTo>
                        <a:pt x="69931" y="196274"/>
                      </a:lnTo>
                      <a:lnTo>
                        <a:pt x="104269" y="170108"/>
                      </a:lnTo>
                      <a:lnTo>
                        <a:pt x="147206" y="144804"/>
                      </a:lnTo>
                      <a:lnTo>
                        <a:pt x="193678" y="124100"/>
                      </a:lnTo>
                      <a:lnTo>
                        <a:pt x="242979" y="107997"/>
                      </a:lnTo>
                      <a:lnTo>
                        <a:pt x="294403" y="96495"/>
                      </a:lnTo>
                      <a:lnTo>
                        <a:pt x="347254" y="89594"/>
                      </a:lnTo>
                      <a:lnTo>
                        <a:pt x="400757" y="87295"/>
                      </a:lnTo>
                      <a:lnTo>
                        <a:pt x="107103" y="87295"/>
                      </a:lnTo>
                      <a:lnTo>
                        <a:pt x="75123" y="112647"/>
                      </a:lnTo>
                      <a:lnTo>
                        <a:pt x="42256" y="149294"/>
                      </a:lnTo>
                      <a:lnTo>
                        <a:pt x="18779" y="188301"/>
                      </a:lnTo>
                      <a:lnTo>
                        <a:pt x="4694" y="228883"/>
                      </a:lnTo>
                      <a:lnTo>
                        <a:pt x="0" y="270241"/>
                      </a:lnTo>
                      <a:lnTo>
                        <a:pt x="0" y="275275"/>
                      </a:lnTo>
                      <a:lnTo>
                        <a:pt x="233" y="280309"/>
                      </a:lnTo>
                      <a:lnTo>
                        <a:pt x="649" y="285338"/>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object 833">
                  <a:extLst>
                    <a:ext uri="{FF2B5EF4-FFF2-40B4-BE49-F238E27FC236}">
                      <a16:creationId xmlns:a16="http://schemas.microsoft.com/office/drawing/2014/main" id="{7C1ECEEA-27D9-4963-9031-1198F0279A83}"/>
                    </a:ext>
                  </a:extLst>
                </p:cNvPr>
                <p:cNvSpPr/>
                <p:nvPr/>
              </p:nvSpPr>
              <p:spPr>
                <a:xfrm>
                  <a:off x="8552901" y="2072274"/>
                  <a:ext cx="103425" cy="230946"/>
                </a:xfrm>
                <a:prstGeom prst="rect">
                  <a:avLst/>
                </a:prstGeom>
                <a:blipFill>
                  <a:blip r:embed="rId7"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object 834">
                  <a:extLst>
                    <a:ext uri="{FF2B5EF4-FFF2-40B4-BE49-F238E27FC236}">
                      <a16:creationId xmlns:a16="http://schemas.microsoft.com/office/drawing/2014/main" id="{5E4EB33D-1240-4B8D-AA1D-C2D39B0F61C7}"/>
                    </a:ext>
                  </a:extLst>
                </p:cNvPr>
                <p:cNvSpPr/>
                <p:nvPr/>
              </p:nvSpPr>
              <p:spPr>
                <a:xfrm>
                  <a:off x="8564347" y="2074554"/>
                  <a:ext cx="93346" cy="316234"/>
                </a:xfrm>
                <a:custGeom>
                  <a:avLst/>
                  <a:gdLst/>
                  <a:ahLst/>
                  <a:cxnLst/>
                  <a:rect l="l" t="t" r="r" b="b"/>
                  <a:pathLst>
                    <a:path w="93345" h="316230">
                      <a:moveTo>
                        <a:pt x="1119" y="316001"/>
                      </a:moveTo>
                      <a:lnTo>
                        <a:pt x="91980" y="87334"/>
                      </a:lnTo>
                      <a:lnTo>
                        <a:pt x="90812" y="73452"/>
                      </a:lnTo>
                      <a:lnTo>
                        <a:pt x="93162" y="13828"/>
                      </a:lnTo>
                      <a:lnTo>
                        <a:pt x="91980" y="0"/>
                      </a:lnTo>
                      <a:lnTo>
                        <a:pt x="1119" y="228657"/>
                      </a:lnTo>
                      <a:lnTo>
                        <a:pt x="2350" y="242330"/>
                      </a:lnTo>
                      <a:lnTo>
                        <a:pt x="1193" y="272087"/>
                      </a:lnTo>
                      <a:lnTo>
                        <a:pt x="0" y="301965"/>
                      </a:lnTo>
                      <a:lnTo>
                        <a:pt x="1119" y="316001"/>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1" name="object 835">
                  <a:extLst>
                    <a:ext uri="{FF2B5EF4-FFF2-40B4-BE49-F238E27FC236}">
                      <a16:creationId xmlns:a16="http://schemas.microsoft.com/office/drawing/2014/main" id="{D9C2F86E-5D0C-4CD1-94B2-FD6F75D220C0}"/>
                    </a:ext>
                  </a:extLst>
                </p:cNvPr>
                <p:cNvSpPr/>
                <p:nvPr/>
              </p:nvSpPr>
              <p:spPr>
                <a:xfrm>
                  <a:off x="8493733" y="2266738"/>
                  <a:ext cx="102163" cy="215007"/>
                </a:xfrm>
                <a:prstGeom prst="rect">
                  <a:avLst/>
                </a:prstGeom>
                <a:blipFill>
                  <a:blip r:embed="rId8"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2" name="object 836">
                  <a:extLst>
                    <a:ext uri="{FF2B5EF4-FFF2-40B4-BE49-F238E27FC236}">
                      <a16:creationId xmlns:a16="http://schemas.microsoft.com/office/drawing/2014/main" id="{B52761F8-DD84-4E02-B80B-28BE2C39AD58}"/>
                    </a:ext>
                  </a:extLst>
                </p:cNvPr>
                <p:cNvSpPr/>
                <p:nvPr/>
              </p:nvSpPr>
              <p:spPr>
                <a:xfrm>
                  <a:off x="8145035" y="2051594"/>
                  <a:ext cx="805818" cy="543564"/>
                </a:xfrm>
                <a:custGeom>
                  <a:avLst/>
                  <a:gdLst/>
                  <a:ahLst/>
                  <a:cxnLst/>
                  <a:rect l="l" t="t" r="r" b="b"/>
                  <a:pathLst>
                    <a:path w="805814" h="543560">
                      <a:moveTo>
                        <a:pt x="378868" y="543492"/>
                      </a:moveTo>
                      <a:lnTo>
                        <a:pt x="426527" y="543492"/>
                      </a:lnTo>
                      <a:lnTo>
                        <a:pt x="473918" y="539718"/>
                      </a:lnTo>
                      <a:lnTo>
                        <a:pt x="520506" y="532169"/>
                      </a:lnTo>
                      <a:lnTo>
                        <a:pt x="565757" y="520846"/>
                      </a:lnTo>
                      <a:lnTo>
                        <a:pt x="609136" y="505749"/>
                      </a:lnTo>
                      <a:lnTo>
                        <a:pt x="650108" y="486878"/>
                      </a:lnTo>
                      <a:lnTo>
                        <a:pt x="688137" y="464233"/>
                      </a:lnTo>
                      <a:lnTo>
                        <a:pt x="727225" y="433700"/>
                      </a:lnTo>
                      <a:lnTo>
                        <a:pt x="758496" y="400489"/>
                      </a:lnTo>
                      <a:lnTo>
                        <a:pt x="781949" y="365194"/>
                      </a:lnTo>
                      <a:lnTo>
                        <a:pt x="797584" y="328410"/>
                      </a:lnTo>
                      <a:lnTo>
                        <a:pt x="805402" y="290733"/>
                      </a:lnTo>
                      <a:lnTo>
                        <a:pt x="805403" y="252758"/>
                      </a:lnTo>
                      <a:lnTo>
                        <a:pt x="797586" y="215082"/>
                      </a:lnTo>
                      <a:lnTo>
                        <a:pt x="781951" y="178298"/>
                      </a:lnTo>
                      <a:lnTo>
                        <a:pt x="758500" y="143002"/>
                      </a:lnTo>
                      <a:lnTo>
                        <a:pt x="727231" y="109791"/>
                      </a:lnTo>
                      <a:lnTo>
                        <a:pt x="688145" y="79259"/>
                      </a:lnTo>
                      <a:lnTo>
                        <a:pt x="650114" y="56613"/>
                      </a:lnTo>
                      <a:lnTo>
                        <a:pt x="609142" y="37742"/>
                      </a:lnTo>
                      <a:lnTo>
                        <a:pt x="565762" y="22645"/>
                      </a:lnTo>
                      <a:lnTo>
                        <a:pt x="520510" y="11322"/>
                      </a:lnTo>
                      <a:lnTo>
                        <a:pt x="473921" y="3774"/>
                      </a:lnTo>
                      <a:lnTo>
                        <a:pt x="426530" y="0"/>
                      </a:lnTo>
                      <a:lnTo>
                        <a:pt x="378870" y="0"/>
                      </a:lnTo>
                      <a:lnTo>
                        <a:pt x="331479" y="3774"/>
                      </a:lnTo>
                      <a:lnTo>
                        <a:pt x="284890" y="11322"/>
                      </a:lnTo>
                      <a:lnTo>
                        <a:pt x="239638" y="22645"/>
                      </a:lnTo>
                      <a:lnTo>
                        <a:pt x="196258" y="37742"/>
                      </a:lnTo>
                      <a:lnTo>
                        <a:pt x="155286" y="56613"/>
                      </a:lnTo>
                      <a:lnTo>
                        <a:pt x="117255" y="79259"/>
                      </a:lnTo>
                      <a:lnTo>
                        <a:pt x="78170" y="109791"/>
                      </a:lnTo>
                      <a:lnTo>
                        <a:pt x="46902" y="143002"/>
                      </a:lnTo>
                      <a:lnTo>
                        <a:pt x="23451" y="178298"/>
                      </a:lnTo>
                      <a:lnTo>
                        <a:pt x="7817" y="215082"/>
                      </a:lnTo>
                      <a:lnTo>
                        <a:pt x="0" y="252758"/>
                      </a:lnTo>
                      <a:lnTo>
                        <a:pt x="0" y="290733"/>
                      </a:lnTo>
                      <a:lnTo>
                        <a:pt x="7817" y="328410"/>
                      </a:lnTo>
                      <a:lnTo>
                        <a:pt x="23451" y="365194"/>
                      </a:lnTo>
                      <a:lnTo>
                        <a:pt x="46902" y="400489"/>
                      </a:lnTo>
                      <a:lnTo>
                        <a:pt x="78170" y="433700"/>
                      </a:lnTo>
                      <a:lnTo>
                        <a:pt x="117255" y="464233"/>
                      </a:lnTo>
                      <a:lnTo>
                        <a:pt x="155285" y="486878"/>
                      </a:lnTo>
                      <a:lnTo>
                        <a:pt x="196258" y="505749"/>
                      </a:lnTo>
                      <a:lnTo>
                        <a:pt x="239637" y="520846"/>
                      </a:lnTo>
                      <a:lnTo>
                        <a:pt x="284889" y="532169"/>
                      </a:lnTo>
                      <a:lnTo>
                        <a:pt x="331477" y="539718"/>
                      </a:lnTo>
                      <a:lnTo>
                        <a:pt x="378868" y="543492"/>
                      </a:lnTo>
                      <a:close/>
                    </a:path>
                  </a:pathLst>
                </a:custGeom>
                <a:solidFill>
                  <a:srgbClr val="868A8F">
                    <a:alpha val="6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object 837">
                  <a:extLst>
                    <a:ext uri="{FF2B5EF4-FFF2-40B4-BE49-F238E27FC236}">
                      <a16:creationId xmlns:a16="http://schemas.microsoft.com/office/drawing/2014/main" id="{AD6877DB-9357-4AE3-BB49-E518D344682F}"/>
                    </a:ext>
                  </a:extLst>
                </p:cNvPr>
                <p:cNvSpPr/>
                <p:nvPr/>
              </p:nvSpPr>
              <p:spPr>
                <a:xfrm>
                  <a:off x="8144054" y="2130856"/>
                  <a:ext cx="807352" cy="464622"/>
                </a:xfrm>
                <a:prstGeom prst="rect">
                  <a:avLst/>
                </a:prstGeom>
                <a:blipFill>
                  <a:blip r:embed="rId9"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object 838">
                  <a:extLst>
                    <a:ext uri="{FF2B5EF4-FFF2-40B4-BE49-F238E27FC236}">
                      <a16:creationId xmlns:a16="http://schemas.microsoft.com/office/drawing/2014/main" id="{C3C3AE10-98FF-4238-9154-664520A67557}"/>
                    </a:ext>
                  </a:extLst>
                </p:cNvPr>
                <p:cNvSpPr/>
                <p:nvPr/>
              </p:nvSpPr>
              <p:spPr>
                <a:xfrm>
                  <a:off x="8547741" y="2323345"/>
                  <a:ext cx="285751" cy="267971"/>
                </a:xfrm>
                <a:custGeom>
                  <a:avLst/>
                  <a:gdLst/>
                  <a:ahLst/>
                  <a:cxnLst/>
                  <a:rect l="l" t="t" r="r" b="b"/>
                  <a:pathLst>
                    <a:path w="285750" h="267969">
                      <a:moveTo>
                        <a:pt x="72752" y="267761"/>
                      </a:moveTo>
                      <a:lnTo>
                        <a:pt x="119007" y="260154"/>
                      </a:lnTo>
                      <a:lnTo>
                        <a:pt x="163928" y="248826"/>
                      </a:lnTo>
                      <a:lnTo>
                        <a:pt x="206989" y="233773"/>
                      </a:lnTo>
                      <a:lnTo>
                        <a:pt x="247667" y="214995"/>
                      </a:lnTo>
                      <a:lnTo>
                        <a:pt x="285437" y="192489"/>
                      </a:lnTo>
                      <a:lnTo>
                        <a:pt x="0" y="0"/>
                      </a:lnTo>
                      <a:lnTo>
                        <a:pt x="72752" y="267761"/>
                      </a:lnTo>
                      <a:close/>
                    </a:path>
                  </a:pathLst>
                </a:custGeom>
                <a:solidFill>
                  <a:srgbClr val="5F6369">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object 839">
                  <a:extLst>
                    <a:ext uri="{FF2B5EF4-FFF2-40B4-BE49-F238E27FC236}">
                      <a16:creationId xmlns:a16="http://schemas.microsoft.com/office/drawing/2014/main" id="{AAB026B7-DCA9-4EE3-B667-D422C18C7EC6}"/>
                    </a:ext>
                  </a:extLst>
                </p:cNvPr>
                <p:cNvSpPr/>
                <p:nvPr/>
              </p:nvSpPr>
              <p:spPr>
                <a:xfrm>
                  <a:off x="8262291" y="2051127"/>
                  <a:ext cx="570878" cy="508271"/>
                </a:xfrm>
                <a:prstGeom prst="rect">
                  <a:avLst/>
                </a:prstGeom>
                <a:blipFill>
                  <a:blip r:embed="rId10"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object 840">
                  <a:extLst>
                    <a:ext uri="{FF2B5EF4-FFF2-40B4-BE49-F238E27FC236}">
                      <a16:creationId xmlns:a16="http://schemas.microsoft.com/office/drawing/2014/main" id="{BDF315C9-C61D-4515-B141-850D8CB448CD}"/>
                    </a:ext>
                  </a:extLst>
                </p:cNvPr>
                <p:cNvSpPr/>
                <p:nvPr/>
              </p:nvSpPr>
              <p:spPr>
                <a:xfrm>
                  <a:off x="8581210" y="2363405"/>
                  <a:ext cx="257810" cy="173992"/>
                </a:xfrm>
                <a:custGeom>
                  <a:avLst/>
                  <a:gdLst/>
                  <a:ahLst/>
                  <a:cxnLst/>
                  <a:rect l="l" t="t" r="r" b="b"/>
                  <a:pathLst>
                    <a:path w="257810" h="173990">
                      <a:moveTo>
                        <a:pt x="248144" y="173602"/>
                      </a:moveTo>
                      <a:lnTo>
                        <a:pt x="249562" y="172670"/>
                      </a:lnTo>
                      <a:lnTo>
                        <a:pt x="251024" y="171799"/>
                      </a:lnTo>
                      <a:lnTo>
                        <a:pt x="254094" y="169726"/>
                      </a:lnTo>
                      <a:lnTo>
                        <a:pt x="257354" y="167441"/>
                      </a:lnTo>
                      <a:lnTo>
                        <a:pt x="9046" y="0"/>
                      </a:lnTo>
                      <a:lnTo>
                        <a:pt x="7598" y="1244"/>
                      </a:lnTo>
                      <a:lnTo>
                        <a:pt x="6076" y="2449"/>
                      </a:lnTo>
                      <a:lnTo>
                        <a:pt x="2969" y="4543"/>
                      </a:lnTo>
                      <a:lnTo>
                        <a:pt x="1510" y="5437"/>
                      </a:lnTo>
                      <a:lnTo>
                        <a:pt x="0" y="6269"/>
                      </a:lnTo>
                      <a:lnTo>
                        <a:pt x="248144" y="173602"/>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object 841">
                  <a:extLst>
                    <a:ext uri="{FF2B5EF4-FFF2-40B4-BE49-F238E27FC236}">
                      <a16:creationId xmlns:a16="http://schemas.microsoft.com/office/drawing/2014/main" id="{FC1FCDC8-8B67-4186-A7ED-1D237333F404}"/>
                    </a:ext>
                  </a:extLst>
                </p:cNvPr>
                <p:cNvSpPr/>
                <p:nvPr/>
              </p:nvSpPr>
              <p:spPr>
                <a:xfrm>
                  <a:off x="8581210" y="2369675"/>
                  <a:ext cx="252730" cy="255271"/>
                </a:xfrm>
                <a:custGeom>
                  <a:avLst/>
                  <a:gdLst/>
                  <a:ahLst/>
                  <a:cxnLst/>
                  <a:rect l="l" t="t" r="r" b="b"/>
                  <a:pathLst>
                    <a:path w="252729" h="255269">
                      <a:moveTo>
                        <a:pt x="248144" y="254672"/>
                      </a:moveTo>
                      <a:lnTo>
                        <a:pt x="249562" y="253744"/>
                      </a:lnTo>
                      <a:lnTo>
                        <a:pt x="251021" y="252872"/>
                      </a:lnTo>
                      <a:lnTo>
                        <a:pt x="252424" y="251927"/>
                      </a:lnTo>
                      <a:lnTo>
                        <a:pt x="252230" y="238394"/>
                      </a:lnTo>
                      <a:lnTo>
                        <a:pt x="248357" y="180871"/>
                      </a:lnTo>
                      <a:lnTo>
                        <a:pt x="248144" y="167333"/>
                      </a:lnTo>
                      <a:lnTo>
                        <a:pt x="0" y="0"/>
                      </a:lnTo>
                      <a:lnTo>
                        <a:pt x="0" y="87339"/>
                      </a:lnTo>
                      <a:lnTo>
                        <a:pt x="248144" y="254672"/>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object 842">
                  <a:extLst>
                    <a:ext uri="{FF2B5EF4-FFF2-40B4-BE49-F238E27FC236}">
                      <a16:creationId xmlns:a16="http://schemas.microsoft.com/office/drawing/2014/main" id="{C9028D7C-754E-48DC-9909-AEBB76F080BB}"/>
                    </a:ext>
                  </a:extLst>
                </p:cNvPr>
                <p:cNvSpPr/>
                <p:nvPr/>
              </p:nvSpPr>
              <p:spPr>
                <a:xfrm>
                  <a:off x="8155915" y="2345847"/>
                  <a:ext cx="342901" cy="69851"/>
                </a:xfrm>
                <a:custGeom>
                  <a:avLst/>
                  <a:gdLst/>
                  <a:ahLst/>
                  <a:cxnLst/>
                  <a:rect l="l" t="t" r="r" b="b"/>
                  <a:pathLst>
                    <a:path w="342900" h="69850">
                      <a:moveTo>
                        <a:pt x="3329" y="69766"/>
                      </a:moveTo>
                      <a:lnTo>
                        <a:pt x="342446" y="8489"/>
                      </a:lnTo>
                      <a:lnTo>
                        <a:pt x="340927" y="5731"/>
                      </a:lnTo>
                      <a:lnTo>
                        <a:pt x="339888" y="2887"/>
                      </a:lnTo>
                      <a:lnTo>
                        <a:pt x="339331" y="0"/>
                      </a:lnTo>
                      <a:lnTo>
                        <a:pt x="0" y="61315"/>
                      </a:lnTo>
                      <a:lnTo>
                        <a:pt x="1035" y="64142"/>
                      </a:lnTo>
                      <a:lnTo>
                        <a:pt x="2160" y="66956"/>
                      </a:lnTo>
                      <a:lnTo>
                        <a:pt x="3329" y="69766"/>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object 843">
                  <a:extLst>
                    <a:ext uri="{FF2B5EF4-FFF2-40B4-BE49-F238E27FC236}">
                      <a16:creationId xmlns:a16="http://schemas.microsoft.com/office/drawing/2014/main" id="{7B8422F0-56F6-475F-A8F9-1A154ECAAEBE}"/>
                    </a:ext>
                  </a:extLst>
                </p:cNvPr>
                <p:cNvSpPr/>
                <p:nvPr/>
              </p:nvSpPr>
              <p:spPr>
                <a:xfrm>
                  <a:off x="8158899" y="2354340"/>
                  <a:ext cx="339726" cy="149226"/>
                </a:xfrm>
                <a:custGeom>
                  <a:avLst/>
                  <a:gdLst/>
                  <a:ahLst/>
                  <a:cxnLst/>
                  <a:rect l="l" t="t" r="r" b="b"/>
                  <a:pathLst>
                    <a:path w="339725" h="149225">
                      <a:moveTo>
                        <a:pt x="347" y="148615"/>
                      </a:moveTo>
                      <a:lnTo>
                        <a:pt x="339463" y="87339"/>
                      </a:lnTo>
                      <a:lnTo>
                        <a:pt x="339463" y="0"/>
                      </a:lnTo>
                      <a:lnTo>
                        <a:pt x="347" y="61272"/>
                      </a:lnTo>
                      <a:lnTo>
                        <a:pt x="621" y="75717"/>
                      </a:lnTo>
                      <a:lnTo>
                        <a:pt x="0" y="134180"/>
                      </a:lnTo>
                      <a:lnTo>
                        <a:pt x="347" y="148615"/>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object 844">
                  <a:extLst>
                    <a:ext uri="{FF2B5EF4-FFF2-40B4-BE49-F238E27FC236}">
                      <a16:creationId xmlns:a16="http://schemas.microsoft.com/office/drawing/2014/main" id="{2951F365-3890-4440-B31D-F93E1BDC1723}"/>
                    </a:ext>
                  </a:extLst>
                </p:cNvPr>
                <p:cNvSpPr/>
                <p:nvPr/>
              </p:nvSpPr>
              <p:spPr>
                <a:xfrm>
                  <a:off x="8098984" y="2188197"/>
                  <a:ext cx="892176" cy="464188"/>
                </a:xfrm>
                <a:custGeom>
                  <a:avLst/>
                  <a:gdLst/>
                  <a:ahLst/>
                  <a:cxnLst/>
                  <a:rect l="l" t="t" r="r" b="b"/>
                  <a:pathLst>
                    <a:path w="892175" h="464184">
                      <a:moveTo>
                        <a:pt x="445830" y="463906"/>
                      </a:moveTo>
                      <a:lnTo>
                        <a:pt x="494650" y="462109"/>
                      </a:lnTo>
                      <a:lnTo>
                        <a:pt x="542996" y="456718"/>
                      </a:lnTo>
                      <a:lnTo>
                        <a:pt x="590397" y="447733"/>
                      </a:lnTo>
                      <a:lnTo>
                        <a:pt x="636379" y="435154"/>
                      </a:lnTo>
                      <a:lnTo>
                        <a:pt x="680469" y="418981"/>
                      </a:lnTo>
                      <a:lnTo>
                        <a:pt x="722195" y="399213"/>
                      </a:lnTo>
                      <a:lnTo>
                        <a:pt x="761084" y="375851"/>
                      </a:lnTo>
                      <a:lnTo>
                        <a:pt x="808087" y="338586"/>
                      </a:lnTo>
                      <a:lnTo>
                        <a:pt x="844648" y="297819"/>
                      </a:lnTo>
                      <a:lnTo>
                        <a:pt x="870764" y="254425"/>
                      </a:lnTo>
                      <a:lnTo>
                        <a:pt x="886432" y="209281"/>
                      </a:lnTo>
                      <a:lnTo>
                        <a:pt x="891654" y="163262"/>
                      </a:lnTo>
                      <a:lnTo>
                        <a:pt x="887189" y="120722"/>
                      </a:lnTo>
                      <a:lnTo>
                        <a:pt x="873799" y="78872"/>
                      </a:lnTo>
                      <a:lnTo>
                        <a:pt x="851488" y="38400"/>
                      </a:lnTo>
                      <a:lnTo>
                        <a:pt x="820261" y="0"/>
                      </a:lnTo>
                      <a:lnTo>
                        <a:pt x="835141" y="26724"/>
                      </a:lnTo>
                      <a:lnTo>
                        <a:pt x="845767" y="54152"/>
                      </a:lnTo>
                      <a:lnTo>
                        <a:pt x="852143" y="82057"/>
                      </a:lnTo>
                      <a:lnTo>
                        <a:pt x="854269" y="110201"/>
                      </a:lnTo>
                      <a:lnTo>
                        <a:pt x="849483" y="152360"/>
                      </a:lnTo>
                      <a:lnTo>
                        <a:pt x="835128" y="193716"/>
                      </a:lnTo>
                      <a:lnTo>
                        <a:pt x="811203" y="233468"/>
                      </a:lnTo>
                      <a:lnTo>
                        <a:pt x="777710" y="270812"/>
                      </a:lnTo>
                      <a:lnTo>
                        <a:pt x="734650" y="304949"/>
                      </a:lnTo>
                      <a:lnTo>
                        <a:pt x="692814" y="329602"/>
                      </a:lnTo>
                      <a:lnTo>
                        <a:pt x="647542" y="349771"/>
                      </a:lnTo>
                      <a:lnTo>
                        <a:pt x="599519" y="365457"/>
                      </a:lnTo>
                      <a:lnTo>
                        <a:pt x="549435" y="376661"/>
                      </a:lnTo>
                      <a:lnTo>
                        <a:pt x="497974" y="383383"/>
                      </a:lnTo>
                      <a:lnTo>
                        <a:pt x="445830" y="385624"/>
                      </a:lnTo>
                      <a:lnTo>
                        <a:pt x="146845" y="385624"/>
                      </a:lnTo>
                      <a:lnTo>
                        <a:pt x="169471" y="399216"/>
                      </a:lnTo>
                      <a:lnTo>
                        <a:pt x="211195" y="418983"/>
                      </a:lnTo>
                      <a:lnTo>
                        <a:pt x="255284" y="435155"/>
                      </a:lnTo>
                      <a:lnTo>
                        <a:pt x="301264" y="447734"/>
                      </a:lnTo>
                      <a:lnTo>
                        <a:pt x="348664" y="456718"/>
                      </a:lnTo>
                      <a:lnTo>
                        <a:pt x="397010" y="462109"/>
                      </a:lnTo>
                      <a:lnTo>
                        <a:pt x="445830" y="463906"/>
                      </a:lnTo>
                      <a:close/>
                    </a:path>
                    <a:path w="892175" h="464184">
                      <a:moveTo>
                        <a:pt x="146845" y="385624"/>
                      </a:moveTo>
                      <a:lnTo>
                        <a:pt x="445830" y="385624"/>
                      </a:lnTo>
                      <a:lnTo>
                        <a:pt x="393680" y="383383"/>
                      </a:lnTo>
                      <a:lnTo>
                        <a:pt x="342217" y="376660"/>
                      </a:lnTo>
                      <a:lnTo>
                        <a:pt x="292132" y="365456"/>
                      </a:lnTo>
                      <a:lnTo>
                        <a:pt x="244113" y="349769"/>
                      </a:lnTo>
                      <a:lnTo>
                        <a:pt x="198849" y="329600"/>
                      </a:lnTo>
                      <a:lnTo>
                        <a:pt x="157026" y="304949"/>
                      </a:lnTo>
                      <a:lnTo>
                        <a:pt x="113956" y="270810"/>
                      </a:lnTo>
                      <a:lnTo>
                        <a:pt x="80458" y="233464"/>
                      </a:lnTo>
                      <a:lnTo>
                        <a:pt x="56532" y="193711"/>
                      </a:lnTo>
                      <a:lnTo>
                        <a:pt x="42177" y="152354"/>
                      </a:lnTo>
                      <a:lnTo>
                        <a:pt x="37392" y="110192"/>
                      </a:lnTo>
                      <a:lnTo>
                        <a:pt x="39517" y="82054"/>
                      </a:lnTo>
                      <a:lnTo>
                        <a:pt x="45893" y="54151"/>
                      </a:lnTo>
                      <a:lnTo>
                        <a:pt x="56520" y="26719"/>
                      </a:lnTo>
                      <a:lnTo>
                        <a:pt x="71388" y="8"/>
                      </a:lnTo>
                      <a:lnTo>
                        <a:pt x="40163" y="38404"/>
                      </a:lnTo>
                      <a:lnTo>
                        <a:pt x="17853" y="78872"/>
                      </a:lnTo>
                      <a:lnTo>
                        <a:pt x="4462" y="120726"/>
                      </a:lnTo>
                      <a:lnTo>
                        <a:pt x="0" y="163270"/>
                      </a:lnTo>
                      <a:lnTo>
                        <a:pt x="5225" y="209289"/>
                      </a:lnTo>
                      <a:lnTo>
                        <a:pt x="20896" y="254430"/>
                      </a:lnTo>
                      <a:lnTo>
                        <a:pt x="47012" y="297821"/>
                      </a:lnTo>
                      <a:lnTo>
                        <a:pt x="83574" y="338587"/>
                      </a:lnTo>
                      <a:lnTo>
                        <a:pt x="130584" y="375856"/>
                      </a:lnTo>
                      <a:lnTo>
                        <a:pt x="146845" y="385624"/>
                      </a:lnTo>
                      <a:close/>
                    </a:path>
                  </a:pathLst>
                </a:custGeom>
                <a:solidFill>
                  <a:srgbClr val="868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object 845">
                  <a:extLst>
                    <a:ext uri="{FF2B5EF4-FFF2-40B4-BE49-F238E27FC236}">
                      <a16:creationId xmlns:a16="http://schemas.microsoft.com/office/drawing/2014/main" id="{E693893D-3E63-4544-8CE4-F0A36ADDFB4E}"/>
                    </a:ext>
                  </a:extLst>
                </p:cNvPr>
                <p:cNvSpPr/>
                <p:nvPr/>
              </p:nvSpPr>
              <p:spPr>
                <a:xfrm>
                  <a:off x="8108041" y="2405708"/>
                  <a:ext cx="875665" cy="339728"/>
                </a:xfrm>
                <a:custGeom>
                  <a:avLst/>
                  <a:gdLst/>
                  <a:ahLst/>
                  <a:cxnLst/>
                  <a:rect l="l" t="t" r="r" b="b"/>
                  <a:pathLst>
                    <a:path w="875664" h="339725">
                      <a:moveTo>
                        <a:pt x="436770" y="339522"/>
                      </a:moveTo>
                      <a:lnTo>
                        <a:pt x="490742" y="337203"/>
                      </a:lnTo>
                      <a:lnTo>
                        <a:pt x="544001" y="330246"/>
                      </a:lnTo>
                      <a:lnTo>
                        <a:pt x="595837" y="318650"/>
                      </a:lnTo>
                      <a:lnTo>
                        <a:pt x="645536" y="302416"/>
                      </a:lnTo>
                      <a:lnTo>
                        <a:pt x="692387" y="281542"/>
                      </a:lnTo>
                      <a:lnTo>
                        <a:pt x="735679" y="256029"/>
                      </a:lnTo>
                      <a:lnTo>
                        <a:pt x="780389" y="220560"/>
                      </a:lnTo>
                      <a:lnTo>
                        <a:pt x="815146" y="181704"/>
                      </a:lnTo>
                      <a:lnTo>
                        <a:pt x="839869" y="140440"/>
                      </a:lnTo>
                      <a:lnTo>
                        <a:pt x="854649" y="97462"/>
                      </a:lnTo>
                      <a:lnTo>
                        <a:pt x="875292" y="0"/>
                      </a:lnTo>
                      <a:lnTo>
                        <a:pt x="858763" y="42904"/>
                      </a:lnTo>
                      <a:lnTo>
                        <a:pt x="832712" y="84105"/>
                      </a:lnTo>
                      <a:lnTo>
                        <a:pt x="797133" y="122838"/>
                      </a:lnTo>
                      <a:lnTo>
                        <a:pt x="752017" y="158345"/>
                      </a:lnTo>
                      <a:lnTo>
                        <a:pt x="713036" y="181752"/>
                      </a:lnTo>
                      <a:lnTo>
                        <a:pt x="671406" y="201475"/>
                      </a:lnTo>
                      <a:lnTo>
                        <a:pt x="627317" y="217648"/>
                      </a:lnTo>
                      <a:lnTo>
                        <a:pt x="581335" y="230227"/>
                      </a:lnTo>
                      <a:lnTo>
                        <a:pt x="533935" y="239212"/>
                      </a:lnTo>
                      <a:lnTo>
                        <a:pt x="485589" y="244602"/>
                      </a:lnTo>
                      <a:lnTo>
                        <a:pt x="436770" y="246399"/>
                      </a:lnTo>
                      <a:lnTo>
                        <a:pt x="125907" y="246399"/>
                      </a:lnTo>
                      <a:lnTo>
                        <a:pt x="137876" y="256033"/>
                      </a:lnTo>
                      <a:lnTo>
                        <a:pt x="181163" y="281545"/>
                      </a:lnTo>
                      <a:lnTo>
                        <a:pt x="228011" y="302417"/>
                      </a:lnTo>
                      <a:lnTo>
                        <a:pt x="277709" y="318651"/>
                      </a:lnTo>
                      <a:lnTo>
                        <a:pt x="329543" y="330246"/>
                      </a:lnTo>
                      <a:lnTo>
                        <a:pt x="382801" y="337203"/>
                      </a:lnTo>
                      <a:lnTo>
                        <a:pt x="436770" y="339522"/>
                      </a:lnTo>
                      <a:close/>
                    </a:path>
                    <a:path w="875664" h="339725">
                      <a:moveTo>
                        <a:pt x="125907" y="246399"/>
                      </a:moveTo>
                      <a:lnTo>
                        <a:pt x="436770" y="246399"/>
                      </a:lnTo>
                      <a:lnTo>
                        <a:pt x="387951" y="244602"/>
                      </a:lnTo>
                      <a:lnTo>
                        <a:pt x="339604" y="239212"/>
                      </a:lnTo>
                      <a:lnTo>
                        <a:pt x="292204" y="230227"/>
                      </a:lnTo>
                      <a:lnTo>
                        <a:pt x="246222" y="217647"/>
                      </a:lnTo>
                      <a:lnTo>
                        <a:pt x="202132" y="201473"/>
                      </a:lnTo>
                      <a:lnTo>
                        <a:pt x="160406" y="181704"/>
                      </a:lnTo>
                      <a:lnTo>
                        <a:pt x="121518" y="158340"/>
                      </a:lnTo>
                      <a:lnTo>
                        <a:pt x="77837" y="124147"/>
                      </a:lnTo>
                      <a:lnTo>
                        <a:pt x="43026" y="86917"/>
                      </a:lnTo>
                      <a:lnTo>
                        <a:pt x="17083" y="47342"/>
                      </a:lnTo>
                      <a:lnTo>
                        <a:pt x="0" y="6109"/>
                      </a:lnTo>
                      <a:lnTo>
                        <a:pt x="15966" y="81594"/>
                      </a:lnTo>
                      <a:lnTo>
                        <a:pt x="28634" y="128853"/>
                      </a:lnTo>
                      <a:lnTo>
                        <a:pt x="53173" y="174405"/>
                      </a:lnTo>
                      <a:lnTo>
                        <a:pt x="89586" y="217161"/>
                      </a:lnTo>
                      <a:lnTo>
                        <a:pt x="125907" y="246399"/>
                      </a:lnTo>
                      <a:close/>
                    </a:path>
                    <a:path w="875664" h="339725">
                      <a:moveTo>
                        <a:pt x="854667" y="97467"/>
                      </a:moveTo>
                      <a:close/>
                    </a:path>
                  </a:pathLst>
                </a:custGeom>
                <a:gradFill>
                  <a:gsLst>
                    <a:gs pos="0">
                      <a:srgbClr val="002060"/>
                    </a:gs>
                    <a:gs pos="50000">
                      <a:schemeClr val="accent4">
                        <a:tint val="44500"/>
                        <a:satMod val="160000"/>
                      </a:schemeClr>
                    </a:gs>
                    <a:gs pos="100000">
                      <a:schemeClr val="accent4">
                        <a:tint val="23500"/>
                        <a:satMod val="160000"/>
                      </a:schemeClr>
                    </a:gs>
                  </a:gsLst>
                  <a:lin ang="16200000" scaled="1"/>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2" name="object 846">
                  <a:extLst>
                    <a:ext uri="{FF2B5EF4-FFF2-40B4-BE49-F238E27FC236}">
                      <a16:creationId xmlns:a16="http://schemas.microsoft.com/office/drawing/2014/main" id="{B9B49D95-8697-47A4-A0C0-0CA8B654DA66}"/>
                    </a:ext>
                  </a:extLst>
                </p:cNvPr>
                <p:cNvSpPr/>
                <p:nvPr/>
              </p:nvSpPr>
              <p:spPr>
                <a:xfrm>
                  <a:off x="8136381" y="2022967"/>
                  <a:ext cx="1872225" cy="1406061"/>
                </a:xfrm>
                <a:prstGeom prst="rect">
                  <a:avLst/>
                </a:prstGeom>
                <a:blipFill>
                  <a:blip r:embed="rId11"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object 847">
                  <a:extLst>
                    <a:ext uri="{FF2B5EF4-FFF2-40B4-BE49-F238E27FC236}">
                      <a16:creationId xmlns:a16="http://schemas.microsoft.com/office/drawing/2014/main" id="{7BD94373-8F32-4815-A1DA-6D0AF7CAFA79}"/>
                    </a:ext>
                  </a:extLst>
                </p:cNvPr>
                <p:cNvSpPr/>
                <p:nvPr/>
              </p:nvSpPr>
              <p:spPr>
                <a:xfrm>
                  <a:off x="9144840" y="2732222"/>
                  <a:ext cx="861042" cy="495214"/>
                </a:xfrm>
                <a:prstGeom prst="rect">
                  <a:avLst/>
                </a:prstGeom>
                <a:blipFill>
                  <a:blip r:embed="rId12"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4" name="object 848">
                  <a:extLst>
                    <a:ext uri="{FF2B5EF4-FFF2-40B4-BE49-F238E27FC236}">
                      <a16:creationId xmlns:a16="http://schemas.microsoft.com/office/drawing/2014/main" id="{8296D5BE-BBAB-4EDB-9CCA-676F0F72D621}"/>
                    </a:ext>
                  </a:extLst>
                </p:cNvPr>
                <p:cNvSpPr/>
                <p:nvPr/>
              </p:nvSpPr>
              <p:spPr>
                <a:xfrm>
                  <a:off x="9575349" y="2937513"/>
                  <a:ext cx="304800" cy="285752"/>
                </a:xfrm>
                <a:custGeom>
                  <a:avLst/>
                  <a:gdLst/>
                  <a:ahLst/>
                  <a:cxnLst/>
                  <a:rect l="l" t="t" r="r" b="b"/>
                  <a:pathLst>
                    <a:path w="304800" h="285750">
                      <a:moveTo>
                        <a:pt x="77596" y="285586"/>
                      </a:moveTo>
                      <a:lnTo>
                        <a:pt x="126929" y="277472"/>
                      </a:lnTo>
                      <a:lnTo>
                        <a:pt x="174839" y="265388"/>
                      </a:lnTo>
                      <a:lnTo>
                        <a:pt x="220766" y="249333"/>
                      </a:lnTo>
                      <a:lnTo>
                        <a:pt x="264152" y="229304"/>
                      </a:lnTo>
                      <a:lnTo>
                        <a:pt x="304436" y="205301"/>
                      </a:lnTo>
                      <a:lnTo>
                        <a:pt x="0" y="0"/>
                      </a:lnTo>
                      <a:lnTo>
                        <a:pt x="77596" y="285586"/>
                      </a:lnTo>
                      <a:close/>
                    </a:path>
                  </a:pathLst>
                </a:custGeom>
                <a:solidFill>
                  <a:srgbClr val="5F6369">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object 849">
                  <a:extLst>
                    <a:ext uri="{FF2B5EF4-FFF2-40B4-BE49-F238E27FC236}">
                      <a16:creationId xmlns:a16="http://schemas.microsoft.com/office/drawing/2014/main" id="{7D8AD528-3A29-445E-BD91-10735B667EF3}"/>
                    </a:ext>
                  </a:extLst>
                </p:cNvPr>
                <p:cNvSpPr/>
                <p:nvPr/>
              </p:nvSpPr>
              <p:spPr>
                <a:xfrm>
                  <a:off x="9270908" y="2647184"/>
                  <a:ext cx="608876" cy="542105"/>
                </a:xfrm>
                <a:prstGeom prst="rect">
                  <a:avLst/>
                </a:prstGeom>
                <a:blipFill>
                  <a:blip r:embed="rId13"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object 850">
                  <a:extLst>
                    <a:ext uri="{FF2B5EF4-FFF2-40B4-BE49-F238E27FC236}">
                      <a16:creationId xmlns:a16="http://schemas.microsoft.com/office/drawing/2014/main" id="{AC219DD9-856B-4FED-99BA-524826272C34}"/>
                    </a:ext>
                  </a:extLst>
                </p:cNvPr>
                <p:cNvSpPr/>
                <p:nvPr/>
              </p:nvSpPr>
              <p:spPr>
                <a:xfrm>
                  <a:off x="9611049" y="2980244"/>
                  <a:ext cx="274954" cy="185420"/>
                </a:xfrm>
                <a:custGeom>
                  <a:avLst/>
                  <a:gdLst/>
                  <a:ahLst/>
                  <a:cxnLst/>
                  <a:rect l="l" t="t" r="r" b="b"/>
                  <a:pathLst>
                    <a:path w="274954" h="185419">
                      <a:moveTo>
                        <a:pt x="264660" y="185157"/>
                      </a:moveTo>
                      <a:lnTo>
                        <a:pt x="266170" y="184164"/>
                      </a:lnTo>
                      <a:lnTo>
                        <a:pt x="267730" y="183232"/>
                      </a:lnTo>
                      <a:lnTo>
                        <a:pt x="271000" y="181025"/>
                      </a:lnTo>
                      <a:lnTo>
                        <a:pt x="274482" y="178584"/>
                      </a:lnTo>
                      <a:lnTo>
                        <a:pt x="9644" y="0"/>
                      </a:lnTo>
                      <a:lnTo>
                        <a:pt x="8103" y="1326"/>
                      </a:lnTo>
                      <a:lnTo>
                        <a:pt x="6481" y="2614"/>
                      </a:lnTo>
                      <a:lnTo>
                        <a:pt x="3166" y="4847"/>
                      </a:lnTo>
                      <a:lnTo>
                        <a:pt x="1607" y="5796"/>
                      </a:lnTo>
                      <a:lnTo>
                        <a:pt x="0" y="6685"/>
                      </a:lnTo>
                      <a:lnTo>
                        <a:pt x="264660" y="185157"/>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object 851">
                  <a:extLst>
                    <a:ext uri="{FF2B5EF4-FFF2-40B4-BE49-F238E27FC236}">
                      <a16:creationId xmlns:a16="http://schemas.microsoft.com/office/drawing/2014/main" id="{F4885BD6-0216-47BB-BBC8-8E9625D31F5E}"/>
                    </a:ext>
                  </a:extLst>
                </p:cNvPr>
                <p:cNvSpPr/>
                <p:nvPr/>
              </p:nvSpPr>
              <p:spPr>
                <a:xfrm>
                  <a:off x="9611049" y="2986932"/>
                  <a:ext cx="269241" cy="271784"/>
                </a:xfrm>
                <a:custGeom>
                  <a:avLst/>
                  <a:gdLst/>
                  <a:ahLst/>
                  <a:cxnLst/>
                  <a:rect l="l" t="t" r="r" b="b"/>
                  <a:pathLst>
                    <a:path w="269240" h="271780">
                      <a:moveTo>
                        <a:pt x="264660" y="271616"/>
                      </a:moveTo>
                      <a:lnTo>
                        <a:pt x="266170" y="270632"/>
                      </a:lnTo>
                      <a:lnTo>
                        <a:pt x="267730" y="269699"/>
                      </a:lnTo>
                      <a:lnTo>
                        <a:pt x="269222" y="268694"/>
                      </a:lnTo>
                      <a:lnTo>
                        <a:pt x="269013" y="254258"/>
                      </a:lnTo>
                      <a:lnTo>
                        <a:pt x="264885" y="192909"/>
                      </a:lnTo>
                      <a:lnTo>
                        <a:pt x="264660" y="178471"/>
                      </a:lnTo>
                      <a:lnTo>
                        <a:pt x="0" y="0"/>
                      </a:lnTo>
                      <a:lnTo>
                        <a:pt x="0" y="93148"/>
                      </a:lnTo>
                      <a:lnTo>
                        <a:pt x="264660" y="271616"/>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object 852">
                  <a:extLst>
                    <a:ext uri="{FF2B5EF4-FFF2-40B4-BE49-F238E27FC236}">
                      <a16:creationId xmlns:a16="http://schemas.microsoft.com/office/drawing/2014/main" id="{1A29B913-AE78-4413-909E-F82D1D74CE60}"/>
                    </a:ext>
                  </a:extLst>
                </p:cNvPr>
                <p:cNvSpPr/>
                <p:nvPr/>
              </p:nvSpPr>
              <p:spPr>
                <a:xfrm>
                  <a:off x="9157443" y="2961515"/>
                  <a:ext cx="365762" cy="74932"/>
                </a:xfrm>
                <a:custGeom>
                  <a:avLst/>
                  <a:gdLst/>
                  <a:ahLst/>
                  <a:cxnLst/>
                  <a:rect l="l" t="t" r="r" b="b"/>
                  <a:pathLst>
                    <a:path w="365759" h="74930">
                      <a:moveTo>
                        <a:pt x="3556" y="74409"/>
                      </a:moveTo>
                      <a:lnTo>
                        <a:pt x="365242" y="9057"/>
                      </a:lnTo>
                      <a:lnTo>
                        <a:pt x="363620" y="6113"/>
                      </a:lnTo>
                      <a:lnTo>
                        <a:pt x="362514" y="3078"/>
                      </a:lnTo>
                      <a:lnTo>
                        <a:pt x="361920" y="0"/>
                      </a:lnTo>
                      <a:lnTo>
                        <a:pt x="0" y="65395"/>
                      </a:lnTo>
                      <a:lnTo>
                        <a:pt x="1109" y="68409"/>
                      </a:lnTo>
                      <a:lnTo>
                        <a:pt x="2305" y="71413"/>
                      </a:lnTo>
                      <a:lnTo>
                        <a:pt x="3556" y="74409"/>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object 853">
                  <a:extLst>
                    <a:ext uri="{FF2B5EF4-FFF2-40B4-BE49-F238E27FC236}">
                      <a16:creationId xmlns:a16="http://schemas.microsoft.com/office/drawing/2014/main" id="{17F83AFE-8536-4C6C-91F2-0220FE7A97E8}"/>
                    </a:ext>
                  </a:extLst>
                </p:cNvPr>
                <p:cNvSpPr/>
                <p:nvPr/>
              </p:nvSpPr>
              <p:spPr>
                <a:xfrm>
                  <a:off x="9160627" y="2970572"/>
                  <a:ext cx="362586" cy="158751"/>
                </a:xfrm>
                <a:custGeom>
                  <a:avLst/>
                  <a:gdLst/>
                  <a:ahLst/>
                  <a:cxnLst/>
                  <a:rect l="l" t="t" r="r" b="b"/>
                  <a:pathLst>
                    <a:path w="362584" h="158750">
                      <a:moveTo>
                        <a:pt x="372" y="158505"/>
                      </a:moveTo>
                      <a:lnTo>
                        <a:pt x="362058" y="93153"/>
                      </a:lnTo>
                      <a:lnTo>
                        <a:pt x="362058" y="0"/>
                      </a:lnTo>
                      <a:lnTo>
                        <a:pt x="372" y="65352"/>
                      </a:lnTo>
                      <a:lnTo>
                        <a:pt x="662" y="80757"/>
                      </a:lnTo>
                      <a:lnTo>
                        <a:pt x="317" y="111935"/>
                      </a:lnTo>
                      <a:lnTo>
                        <a:pt x="0" y="143110"/>
                      </a:lnTo>
                      <a:lnTo>
                        <a:pt x="372" y="158505"/>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object 854">
                  <a:extLst>
                    <a:ext uri="{FF2B5EF4-FFF2-40B4-BE49-F238E27FC236}">
                      <a16:creationId xmlns:a16="http://schemas.microsoft.com/office/drawing/2014/main" id="{472AA01C-1F53-453A-AD35-90EB40BD4949}"/>
                    </a:ext>
                  </a:extLst>
                </p:cNvPr>
                <p:cNvSpPr/>
                <p:nvPr/>
              </p:nvSpPr>
              <p:spPr>
                <a:xfrm>
                  <a:off x="9096735" y="2793372"/>
                  <a:ext cx="951230" cy="495304"/>
                </a:xfrm>
                <a:custGeom>
                  <a:avLst/>
                  <a:gdLst/>
                  <a:ahLst/>
                  <a:cxnLst/>
                  <a:rect l="l" t="t" r="r" b="b"/>
                  <a:pathLst>
                    <a:path w="951229" h="495300">
                      <a:moveTo>
                        <a:pt x="475499" y="494780"/>
                      </a:moveTo>
                      <a:lnTo>
                        <a:pt x="527569" y="492864"/>
                      </a:lnTo>
                      <a:lnTo>
                        <a:pt x="579134" y="487114"/>
                      </a:lnTo>
                      <a:lnTo>
                        <a:pt x="629690" y="477531"/>
                      </a:lnTo>
                      <a:lnTo>
                        <a:pt x="678733" y="464114"/>
                      </a:lnTo>
                      <a:lnTo>
                        <a:pt x="725758" y="446865"/>
                      </a:lnTo>
                      <a:lnTo>
                        <a:pt x="770261" y="425781"/>
                      </a:lnTo>
                      <a:lnTo>
                        <a:pt x="811738" y="400864"/>
                      </a:lnTo>
                      <a:lnTo>
                        <a:pt x="854288" y="368030"/>
                      </a:lnTo>
                      <a:lnTo>
                        <a:pt x="889105" y="332493"/>
                      </a:lnTo>
                      <a:lnTo>
                        <a:pt x="916185" y="294794"/>
                      </a:lnTo>
                      <a:lnTo>
                        <a:pt x="935529" y="255473"/>
                      </a:lnTo>
                      <a:lnTo>
                        <a:pt x="947134" y="215072"/>
                      </a:lnTo>
                      <a:lnTo>
                        <a:pt x="951002" y="174131"/>
                      </a:lnTo>
                      <a:lnTo>
                        <a:pt x="946239" y="128759"/>
                      </a:lnTo>
                      <a:lnTo>
                        <a:pt x="931956" y="84122"/>
                      </a:lnTo>
                      <a:lnTo>
                        <a:pt x="908159" y="40956"/>
                      </a:lnTo>
                      <a:lnTo>
                        <a:pt x="874853" y="0"/>
                      </a:lnTo>
                      <a:lnTo>
                        <a:pt x="890725" y="28505"/>
                      </a:lnTo>
                      <a:lnTo>
                        <a:pt x="902058" y="57758"/>
                      </a:lnTo>
                      <a:lnTo>
                        <a:pt x="908859" y="87518"/>
                      </a:lnTo>
                      <a:lnTo>
                        <a:pt x="911126" y="117533"/>
                      </a:lnTo>
                      <a:lnTo>
                        <a:pt x="906022" y="162498"/>
                      </a:lnTo>
                      <a:lnTo>
                        <a:pt x="890710" y="206607"/>
                      </a:lnTo>
                      <a:lnTo>
                        <a:pt x="865192" y="249005"/>
                      </a:lnTo>
                      <a:lnTo>
                        <a:pt x="829468" y="288837"/>
                      </a:lnTo>
                      <a:lnTo>
                        <a:pt x="783540" y="325249"/>
                      </a:lnTo>
                      <a:lnTo>
                        <a:pt x="738922" y="351540"/>
                      </a:lnTo>
                      <a:lnTo>
                        <a:pt x="690637" y="373050"/>
                      </a:lnTo>
                      <a:lnTo>
                        <a:pt x="639420" y="389781"/>
                      </a:lnTo>
                      <a:lnTo>
                        <a:pt x="586001" y="401731"/>
                      </a:lnTo>
                      <a:lnTo>
                        <a:pt x="531115" y="408901"/>
                      </a:lnTo>
                      <a:lnTo>
                        <a:pt x="475499" y="411291"/>
                      </a:lnTo>
                      <a:lnTo>
                        <a:pt x="156625" y="411291"/>
                      </a:lnTo>
                      <a:lnTo>
                        <a:pt x="180750" y="425784"/>
                      </a:lnTo>
                      <a:lnTo>
                        <a:pt x="225251" y="446866"/>
                      </a:lnTo>
                      <a:lnTo>
                        <a:pt x="272275" y="464115"/>
                      </a:lnTo>
                      <a:lnTo>
                        <a:pt x="321315" y="477531"/>
                      </a:lnTo>
                      <a:lnTo>
                        <a:pt x="371869" y="487114"/>
                      </a:lnTo>
                      <a:lnTo>
                        <a:pt x="423431" y="492864"/>
                      </a:lnTo>
                      <a:lnTo>
                        <a:pt x="475499" y="494780"/>
                      </a:lnTo>
                      <a:close/>
                    </a:path>
                    <a:path w="951229" h="495300">
                      <a:moveTo>
                        <a:pt x="156625" y="411291"/>
                      </a:moveTo>
                      <a:lnTo>
                        <a:pt x="475499" y="411291"/>
                      </a:lnTo>
                      <a:lnTo>
                        <a:pt x="419880" y="408901"/>
                      </a:lnTo>
                      <a:lnTo>
                        <a:pt x="364994" y="401730"/>
                      </a:lnTo>
                      <a:lnTo>
                        <a:pt x="311576" y="389779"/>
                      </a:lnTo>
                      <a:lnTo>
                        <a:pt x="260360" y="373048"/>
                      </a:lnTo>
                      <a:lnTo>
                        <a:pt x="212081" y="351538"/>
                      </a:lnTo>
                      <a:lnTo>
                        <a:pt x="167472" y="325249"/>
                      </a:lnTo>
                      <a:lnTo>
                        <a:pt x="121538" y="288836"/>
                      </a:lnTo>
                      <a:lnTo>
                        <a:pt x="85812" y="249003"/>
                      </a:lnTo>
                      <a:lnTo>
                        <a:pt x="60295" y="206603"/>
                      </a:lnTo>
                      <a:lnTo>
                        <a:pt x="44986" y="162492"/>
                      </a:lnTo>
                      <a:lnTo>
                        <a:pt x="39883" y="117524"/>
                      </a:lnTo>
                      <a:lnTo>
                        <a:pt x="42150" y="87515"/>
                      </a:lnTo>
                      <a:lnTo>
                        <a:pt x="48949" y="57756"/>
                      </a:lnTo>
                      <a:lnTo>
                        <a:pt x="60281" y="28499"/>
                      </a:lnTo>
                      <a:lnTo>
                        <a:pt x="76137" y="8"/>
                      </a:lnTo>
                      <a:lnTo>
                        <a:pt x="42835" y="40961"/>
                      </a:lnTo>
                      <a:lnTo>
                        <a:pt x="19041" y="84124"/>
                      </a:lnTo>
                      <a:lnTo>
                        <a:pt x="4760" y="128762"/>
                      </a:lnTo>
                      <a:lnTo>
                        <a:pt x="0" y="174140"/>
                      </a:lnTo>
                      <a:lnTo>
                        <a:pt x="3869" y="215080"/>
                      </a:lnTo>
                      <a:lnTo>
                        <a:pt x="15476" y="255480"/>
                      </a:lnTo>
                      <a:lnTo>
                        <a:pt x="34819" y="294797"/>
                      </a:lnTo>
                      <a:lnTo>
                        <a:pt x="61898" y="332494"/>
                      </a:lnTo>
                      <a:lnTo>
                        <a:pt x="96717" y="368031"/>
                      </a:lnTo>
                      <a:lnTo>
                        <a:pt x="139274" y="400868"/>
                      </a:lnTo>
                      <a:lnTo>
                        <a:pt x="156625" y="411291"/>
                      </a:lnTo>
                      <a:close/>
                    </a:path>
                  </a:pathLst>
                </a:custGeom>
                <a:solidFill>
                  <a:srgbClr val="868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object 855">
                  <a:extLst>
                    <a:ext uri="{FF2B5EF4-FFF2-40B4-BE49-F238E27FC236}">
                      <a16:creationId xmlns:a16="http://schemas.microsoft.com/office/drawing/2014/main" id="{1AE948B2-B6A8-46B3-9874-DB86A751488C}"/>
                    </a:ext>
                  </a:extLst>
                </p:cNvPr>
                <p:cNvSpPr/>
                <p:nvPr/>
              </p:nvSpPr>
              <p:spPr>
                <a:xfrm>
                  <a:off x="9106396" y="3025359"/>
                  <a:ext cx="934086" cy="362587"/>
                </a:xfrm>
                <a:custGeom>
                  <a:avLst/>
                  <a:gdLst/>
                  <a:ahLst/>
                  <a:cxnLst/>
                  <a:rect l="l" t="t" r="r" b="b"/>
                  <a:pathLst>
                    <a:path w="934084" h="362585">
                      <a:moveTo>
                        <a:pt x="465840" y="362120"/>
                      </a:moveTo>
                      <a:lnTo>
                        <a:pt x="515209" y="360303"/>
                      </a:lnTo>
                      <a:lnTo>
                        <a:pt x="564100" y="354851"/>
                      </a:lnTo>
                      <a:lnTo>
                        <a:pt x="612034" y="345765"/>
                      </a:lnTo>
                      <a:lnTo>
                        <a:pt x="658534" y="333044"/>
                      </a:lnTo>
                      <a:lnTo>
                        <a:pt x="703121" y="316688"/>
                      </a:lnTo>
                      <a:lnTo>
                        <a:pt x="745317" y="296696"/>
                      </a:lnTo>
                      <a:lnTo>
                        <a:pt x="784643" y="273068"/>
                      </a:lnTo>
                      <a:lnTo>
                        <a:pt x="832331" y="235241"/>
                      </a:lnTo>
                      <a:lnTo>
                        <a:pt x="869402" y="193798"/>
                      </a:lnTo>
                      <a:lnTo>
                        <a:pt x="895769" y="149789"/>
                      </a:lnTo>
                      <a:lnTo>
                        <a:pt x="911531" y="103953"/>
                      </a:lnTo>
                      <a:lnTo>
                        <a:pt x="933552" y="0"/>
                      </a:lnTo>
                      <a:lnTo>
                        <a:pt x="915921" y="45760"/>
                      </a:lnTo>
                      <a:lnTo>
                        <a:pt x="888134" y="89703"/>
                      </a:lnTo>
                      <a:lnTo>
                        <a:pt x="850187" y="131015"/>
                      </a:lnTo>
                      <a:lnTo>
                        <a:pt x="802069" y="168885"/>
                      </a:lnTo>
                      <a:lnTo>
                        <a:pt x="760489" y="193850"/>
                      </a:lnTo>
                      <a:lnTo>
                        <a:pt x="716094" y="214883"/>
                      </a:lnTo>
                      <a:lnTo>
                        <a:pt x="669071" y="232132"/>
                      </a:lnTo>
                      <a:lnTo>
                        <a:pt x="620030" y="245548"/>
                      </a:lnTo>
                      <a:lnTo>
                        <a:pt x="569475" y="255131"/>
                      </a:lnTo>
                      <a:lnTo>
                        <a:pt x="517910" y="260880"/>
                      </a:lnTo>
                      <a:lnTo>
                        <a:pt x="465840" y="262797"/>
                      </a:lnTo>
                      <a:lnTo>
                        <a:pt x="133822" y="262797"/>
                      </a:lnTo>
                      <a:lnTo>
                        <a:pt x="147049" y="273073"/>
                      </a:lnTo>
                      <a:lnTo>
                        <a:pt x="186371" y="296700"/>
                      </a:lnTo>
                      <a:lnTo>
                        <a:pt x="228565" y="316691"/>
                      </a:lnTo>
                      <a:lnTo>
                        <a:pt x="273150" y="333047"/>
                      </a:lnTo>
                      <a:lnTo>
                        <a:pt x="319649" y="345767"/>
                      </a:lnTo>
                      <a:lnTo>
                        <a:pt x="367583" y="354852"/>
                      </a:lnTo>
                      <a:lnTo>
                        <a:pt x="416473" y="360303"/>
                      </a:lnTo>
                      <a:lnTo>
                        <a:pt x="465840" y="362120"/>
                      </a:lnTo>
                      <a:close/>
                    </a:path>
                    <a:path w="934084" h="362585">
                      <a:moveTo>
                        <a:pt x="133822" y="262797"/>
                      </a:moveTo>
                      <a:lnTo>
                        <a:pt x="465840" y="262797"/>
                      </a:lnTo>
                      <a:lnTo>
                        <a:pt x="413773" y="260880"/>
                      </a:lnTo>
                      <a:lnTo>
                        <a:pt x="362209" y="255131"/>
                      </a:lnTo>
                      <a:lnTo>
                        <a:pt x="311654" y="245547"/>
                      </a:lnTo>
                      <a:lnTo>
                        <a:pt x="262612" y="232131"/>
                      </a:lnTo>
                      <a:lnTo>
                        <a:pt x="215587" y="214881"/>
                      </a:lnTo>
                      <a:lnTo>
                        <a:pt x="171083" y="193798"/>
                      </a:lnTo>
                      <a:lnTo>
                        <a:pt x="129607" y="168881"/>
                      </a:lnTo>
                      <a:lnTo>
                        <a:pt x="83017" y="132410"/>
                      </a:lnTo>
                      <a:lnTo>
                        <a:pt x="45889" y="92703"/>
                      </a:lnTo>
                      <a:lnTo>
                        <a:pt x="18219" y="50495"/>
                      </a:lnTo>
                      <a:lnTo>
                        <a:pt x="0" y="6516"/>
                      </a:lnTo>
                      <a:lnTo>
                        <a:pt x="17028" y="87026"/>
                      </a:lnTo>
                      <a:lnTo>
                        <a:pt x="26825" y="127458"/>
                      </a:lnTo>
                      <a:lnTo>
                        <a:pt x="44724" y="166873"/>
                      </a:lnTo>
                      <a:lnTo>
                        <a:pt x="70726" y="204677"/>
                      </a:lnTo>
                      <a:lnTo>
                        <a:pt x="104834" y="240275"/>
                      </a:lnTo>
                      <a:lnTo>
                        <a:pt x="133822" y="262797"/>
                      </a:lnTo>
                      <a:close/>
                    </a:path>
                  </a:pathLst>
                </a:custGeom>
                <a:gradFill>
                  <a:gsLst>
                    <a:gs pos="0">
                      <a:srgbClr val="002060"/>
                    </a:gs>
                    <a:gs pos="50000">
                      <a:schemeClr val="accent4">
                        <a:tint val="44500"/>
                        <a:satMod val="160000"/>
                      </a:schemeClr>
                    </a:gs>
                    <a:gs pos="100000">
                      <a:schemeClr val="accent4">
                        <a:tint val="23500"/>
                        <a:satMod val="160000"/>
                      </a:schemeClr>
                    </a:gs>
                  </a:gsLst>
                  <a:lin ang="16200000" scaled="1"/>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object 856">
                  <a:extLst>
                    <a:ext uri="{FF2B5EF4-FFF2-40B4-BE49-F238E27FC236}">
                      <a16:creationId xmlns:a16="http://schemas.microsoft.com/office/drawing/2014/main" id="{EE693D69-55D8-4F7A-9548-E32A0B12F13F}"/>
                    </a:ext>
                  </a:extLst>
                </p:cNvPr>
                <p:cNvSpPr/>
                <p:nvPr/>
              </p:nvSpPr>
              <p:spPr>
                <a:xfrm>
                  <a:off x="9136621" y="2617146"/>
                  <a:ext cx="871857" cy="588014"/>
                </a:xfrm>
                <a:custGeom>
                  <a:avLst/>
                  <a:gdLst/>
                  <a:ahLst/>
                  <a:cxnLst/>
                  <a:rect l="l" t="t" r="r" b="b"/>
                  <a:pathLst>
                    <a:path w="871854" h="588010">
                      <a:moveTo>
                        <a:pt x="435614" y="587517"/>
                      </a:moveTo>
                      <a:lnTo>
                        <a:pt x="491237" y="585127"/>
                      </a:lnTo>
                      <a:lnTo>
                        <a:pt x="546124" y="577956"/>
                      </a:lnTo>
                      <a:lnTo>
                        <a:pt x="599542" y="566005"/>
                      </a:lnTo>
                      <a:lnTo>
                        <a:pt x="650759" y="549273"/>
                      </a:lnTo>
                      <a:lnTo>
                        <a:pt x="699041" y="527762"/>
                      </a:lnTo>
                      <a:lnTo>
                        <a:pt x="743655" y="501470"/>
                      </a:lnTo>
                      <a:lnTo>
                        <a:pt x="789584" y="465060"/>
                      </a:lnTo>
                      <a:lnTo>
                        <a:pt x="825309" y="425228"/>
                      </a:lnTo>
                      <a:lnTo>
                        <a:pt x="850827" y="382829"/>
                      </a:lnTo>
                      <a:lnTo>
                        <a:pt x="866137" y="338724"/>
                      </a:lnTo>
                      <a:lnTo>
                        <a:pt x="871240" y="293750"/>
                      </a:lnTo>
                      <a:lnTo>
                        <a:pt x="866136" y="248788"/>
                      </a:lnTo>
                      <a:lnTo>
                        <a:pt x="850826" y="204679"/>
                      </a:lnTo>
                      <a:lnTo>
                        <a:pt x="825310" y="162281"/>
                      </a:lnTo>
                      <a:lnTo>
                        <a:pt x="789587" y="122447"/>
                      </a:lnTo>
                      <a:lnTo>
                        <a:pt x="743655" y="86033"/>
                      </a:lnTo>
                      <a:lnTo>
                        <a:pt x="699041" y="59745"/>
                      </a:lnTo>
                      <a:lnTo>
                        <a:pt x="650759" y="38236"/>
                      </a:lnTo>
                      <a:lnTo>
                        <a:pt x="599542" y="21507"/>
                      </a:lnTo>
                      <a:lnTo>
                        <a:pt x="546123" y="9559"/>
                      </a:lnTo>
                      <a:lnTo>
                        <a:pt x="491235" y="2389"/>
                      </a:lnTo>
                      <a:lnTo>
                        <a:pt x="435611" y="0"/>
                      </a:lnTo>
                      <a:lnTo>
                        <a:pt x="379987" y="2390"/>
                      </a:lnTo>
                      <a:lnTo>
                        <a:pt x="355999" y="5523"/>
                      </a:lnTo>
                      <a:lnTo>
                        <a:pt x="435611" y="5523"/>
                      </a:lnTo>
                      <a:lnTo>
                        <a:pt x="490214" y="7868"/>
                      </a:lnTo>
                      <a:lnTo>
                        <a:pt x="544067" y="14903"/>
                      </a:lnTo>
                      <a:lnTo>
                        <a:pt x="596475" y="26627"/>
                      </a:lnTo>
                      <a:lnTo>
                        <a:pt x="646723" y="43042"/>
                      </a:lnTo>
                      <a:lnTo>
                        <a:pt x="694092" y="64146"/>
                      </a:lnTo>
                      <a:lnTo>
                        <a:pt x="737864" y="89940"/>
                      </a:lnTo>
                      <a:lnTo>
                        <a:pt x="782934" y="125668"/>
                      </a:lnTo>
                      <a:lnTo>
                        <a:pt x="817986" y="164753"/>
                      </a:lnTo>
                      <a:lnTo>
                        <a:pt x="843022" y="206356"/>
                      </a:lnTo>
                      <a:lnTo>
                        <a:pt x="858042" y="249637"/>
                      </a:lnTo>
                      <a:lnTo>
                        <a:pt x="863048" y="293758"/>
                      </a:lnTo>
                      <a:lnTo>
                        <a:pt x="858041" y="337879"/>
                      </a:lnTo>
                      <a:lnTo>
                        <a:pt x="843019" y="381158"/>
                      </a:lnTo>
                      <a:lnTo>
                        <a:pt x="817982" y="422759"/>
                      </a:lnTo>
                      <a:lnTo>
                        <a:pt x="782930" y="461841"/>
                      </a:lnTo>
                      <a:lnTo>
                        <a:pt x="737857" y="497573"/>
                      </a:lnTo>
                      <a:lnTo>
                        <a:pt x="694083" y="523367"/>
                      </a:lnTo>
                      <a:lnTo>
                        <a:pt x="646710" y="544472"/>
                      </a:lnTo>
                      <a:lnTo>
                        <a:pt x="596458" y="560887"/>
                      </a:lnTo>
                      <a:lnTo>
                        <a:pt x="544045" y="572613"/>
                      </a:lnTo>
                      <a:lnTo>
                        <a:pt x="490191" y="579648"/>
                      </a:lnTo>
                      <a:lnTo>
                        <a:pt x="435614" y="581994"/>
                      </a:lnTo>
                      <a:lnTo>
                        <a:pt x="356012" y="581994"/>
                      </a:lnTo>
                      <a:lnTo>
                        <a:pt x="379998" y="585127"/>
                      </a:lnTo>
                      <a:lnTo>
                        <a:pt x="435614" y="587517"/>
                      </a:lnTo>
                      <a:close/>
                    </a:path>
                    <a:path w="871854" h="588010">
                      <a:moveTo>
                        <a:pt x="356012" y="581994"/>
                      </a:moveTo>
                      <a:lnTo>
                        <a:pt x="435614" y="581994"/>
                      </a:lnTo>
                      <a:lnTo>
                        <a:pt x="381043" y="579648"/>
                      </a:lnTo>
                      <a:lnTo>
                        <a:pt x="327191" y="572613"/>
                      </a:lnTo>
                      <a:lnTo>
                        <a:pt x="274777" y="560887"/>
                      </a:lnTo>
                      <a:lnTo>
                        <a:pt x="224523" y="544471"/>
                      </a:lnTo>
                      <a:lnTo>
                        <a:pt x="177148" y="523364"/>
                      </a:lnTo>
                      <a:lnTo>
                        <a:pt x="133374" y="497568"/>
                      </a:lnTo>
                      <a:lnTo>
                        <a:pt x="88308" y="461841"/>
                      </a:lnTo>
                      <a:lnTo>
                        <a:pt x="53253" y="422756"/>
                      </a:lnTo>
                      <a:lnTo>
                        <a:pt x="28214" y="381153"/>
                      </a:lnTo>
                      <a:lnTo>
                        <a:pt x="13192" y="337872"/>
                      </a:lnTo>
                      <a:lnTo>
                        <a:pt x="8184" y="293750"/>
                      </a:lnTo>
                      <a:lnTo>
                        <a:pt x="13192" y="249631"/>
                      </a:lnTo>
                      <a:lnTo>
                        <a:pt x="28214" y="206352"/>
                      </a:lnTo>
                      <a:lnTo>
                        <a:pt x="53252" y="164751"/>
                      </a:lnTo>
                      <a:lnTo>
                        <a:pt x="88306" y="125667"/>
                      </a:lnTo>
                      <a:lnTo>
                        <a:pt x="133375" y="89940"/>
                      </a:lnTo>
                      <a:lnTo>
                        <a:pt x="177148" y="64144"/>
                      </a:lnTo>
                      <a:lnTo>
                        <a:pt x="224525" y="43038"/>
                      </a:lnTo>
                      <a:lnTo>
                        <a:pt x="274787" y="26623"/>
                      </a:lnTo>
                      <a:lnTo>
                        <a:pt x="327215" y="14898"/>
                      </a:lnTo>
                      <a:lnTo>
                        <a:pt x="381111" y="7865"/>
                      </a:lnTo>
                      <a:lnTo>
                        <a:pt x="435611" y="5523"/>
                      </a:lnTo>
                      <a:lnTo>
                        <a:pt x="355999" y="5523"/>
                      </a:lnTo>
                      <a:lnTo>
                        <a:pt x="271683" y="21510"/>
                      </a:lnTo>
                      <a:lnTo>
                        <a:pt x="220469" y="38239"/>
                      </a:lnTo>
                      <a:lnTo>
                        <a:pt x="172191" y="59749"/>
                      </a:lnTo>
                      <a:lnTo>
                        <a:pt x="127584" y="86038"/>
                      </a:lnTo>
                      <a:lnTo>
                        <a:pt x="81652" y="122448"/>
                      </a:lnTo>
                      <a:lnTo>
                        <a:pt x="45927" y="162282"/>
                      </a:lnTo>
                      <a:lnTo>
                        <a:pt x="20410" y="204683"/>
                      </a:lnTo>
                      <a:lnTo>
                        <a:pt x="5101" y="248788"/>
                      </a:lnTo>
                      <a:lnTo>
                        <a:pt x="0" y="293758"/>
                      </a:lnTo>
                      <a:lnTo>
                        <a:pt x="5104" y="338724"/>
                      </a:lnTo>
                      <a:lnTo>
                        <a:pt x="20413" y="382833"/>
                      </a:lnTo>
                      <a:lnTo>
                        <a:pt x="45930" y="425230"/>
                      </a:lnTo>
                      <a:lnTo>
                        <a:pt x="81654" y="465061"/>
                      </a:lnTo>
                      <a:lnTo>
                        <a:pt x="127588" y="501470"/>
                      </a:lnTo>
                      <a:lnTo>
                        <a:pt x="172199" y="527763"/>
                      </a:lnTo>
                      <a:lnTo>
                        <a:pt x="220480" y="549275"/>
                      </a:lnTo>
                      <a:lnTo>
                        <a:pt x="271696" y="566006"/>
                      </a:lnTo>
                      <a:lnTo>
                        <a:pt x="325114" y="577957"/>
                      </a:lnTo>
                      <a:lnTo>
                        <a:pt x="356012" y="581994"/>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object 857">
                  <a:extLst>
                    <a:ext uri="{FF2B5EF4-FFF2-40B4-BE49-F238E27FC236}">
                      <a16:creationId xmlns:a16="http://schemas.microsoft.com/office/drawing/2014/main" id="{8D2360DC-BB6D-4632-A493-F5AE0F7A58E9}"/>
                    </a:ext>
                  </a:extLst>
                </p:cNvPr>
                <p:cNvSpPr/>
                <p:nvPr/>
              </p:nvSpPr>
              <p:spPr>
                <a:xfrm>
                  <a:off x="9503490" y="2864538"/>
                  <a:ext cx="137501" cy="121446"/>
                </a:xfrm>
                <a:prstGeom prst="rect">
                  <a:avLst/>
                </a:prstGeom>
                <a:blipFill>
                  <a:blip r:embed="rId14"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29" name="Picture 228">
                <a:extLst>
                  <a:ext uri="{FF2B5EF4-FFF2-40B4-BE49-F238E27FC236}">
                    <a16:creationId xmlns:a16="http://schemas.microsoft.com/office/drawing/2014/main" id="{14DFC88A-5C67-4FEE-B658-AC67EDE51367}"/>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183307" y="3174217"/>
                <a:ext cx="23461" cy="23461"/>
              </a:xfrm>
              <a:prstGeom prst="rect">
                <a:avLst/>
              </a:prstGeom>
            </p:spPr>
          </p:pic>
        </p:grpSp>
        <p:grpSp>
          <p:nvGrpSpPr>
            <p:cNvPr id="264" name="Group 263">
              <a:extLst>
                <a:ext uri="{FF2B5EF4-FFF2-40B4-BE49-F238E27FC236}">
                  <a16:creationId xmlns:a16="http://schemas.microsoft.com/office/drawing/2014/main" id="{EF26CC7D-007B-43C9-B9C3-89C0785B7B7F}"/>
                </a:ext>
              </a:extLst>
            </p:cNvPr>
            <p:cNvGrpSpPr/>
            <p:nvPr/>
          </p:nvGrpSpPr>
          <p:grpSpPr>
            <a:xfrm flipH="1">
              <a:off x="7636428" y="4429393"/>
              <a:ext cx="893733" cy="571417"/>
              <a:chOff x="6993907" y="2650748"/>
              <a:chExt cx="1000519" cy="571417"/>
            </a:xfrm>
          </p:grpSpPr>
          <p:grpSp>
            <p:nvGrpSpPr>
              <p:cNvPr id="265" name="Group 264">
                <a:extLst>
                  <a:ext uri="{FF2B5EF4-FFF2-40B4-BE49-F238E27FC236}">
                    <a16:creationId xmlns:a16="http://schemas.microsoft.com/office/drawing/2014/main" id="{8FE6F9DF-A29A-4FDB-BFA3-BE20C8E28A35}"/>
                  </a:ext>
                </a:extLst>
              </p:cNvPr>
              <p:cNvGrpSpPr/>
              <p:nvPr/>
            </p:nvGrpSpPr>
            <p:grpSpPr>
              <a:xfrm>
                <a:off x="6993907" y="2650748"/>
                <a:ext cx="1000519" cy="571417"/>
                <a:chOff x="8098984" y="2022967"/>
                <a:chExt cx="1948981" cy="1506213"/>
              </a:xfrm>
            </p:grpSpPr>
            <p:sp>
              <p:nvSpPr>
                <p:cNvPr id="267" name="object 824">
                  <a:extLst>
                    <a:ext uri="{FF2B5EF4-FFF2-40B4-BE49-F238E27FC236}">
                      <a16:creationId xmlns:a16="http://schemas.microsoft.com/office/drawing/2014/main" id="{27AFCD0D-D0AE-4FE2-B6C2-8B27D18938C7}"/>
                    </a:ext>
                  </a:extLst>
                </p:cNvPr>
                <p:cNvSpPr/>
                <p:nvPr/>
              </p:nvSpPr>
              <p:spPr>
                <a:xfrm>
                  <a:off x="8473665" y="2472804"/>
                  <a:ext cx="888367" cy="738512"/>
                </a:xfrm>
                <a:custGeom>
                  <a:avLst/>
                  <a:gdLst/>
                  <a:ahLst/>
                  <a:cxnLst/>
                  <a:rect l="l" t="t" r="r" b="b"/>
                  <a:pathLst>
                    <a:path w="888365" h="738505">
                      <a:moveTo>
                        <a:pt x="45575" y="738501"/>
                      </a:moveTo>
                      <a:lnTo>
                        <a:pt x="107957" y="717581"/>
                      </a:lnTo>
                      <a:lnTo>
                        <a:pt x="162848" y="696574"/>
                      </a:lnTo>
                      <a:lnTo>
                        <a:pt x="360706" y="617786"/>
                      </a:lnTo>
                      <a:lnTo>
                        <a:pt x="621684" y="509471"/>
                      </a:lnTo>
                      <a:lnTo>
                        <a:pt x="746058" y="453934"/>
                      </a:lnTo>
                      <a:lnTo>
                        <a:pt x="777059" y="420957"/>
                      </a:lnTo>
                      <a:lnTo>
                        <a:pt x="888174" y="24194"/>
                      </a:lnTo>
                      <a:lnTo>
                        <a:pt x="853321" y="3086"/>
                      </a:lnTo>
                      <a:lnTo>
                        <a:pt x="789224" y="0"/>
                      </a:lnTo>
                      <a:lnTo>
                        <a:pt x="770069" y="2051"/>
                      </a:lnTo>
                      <a:lnTo>
                        <a:pt x="373008" y="482832"/>
                      </a:lnTo>
                      <a:lnTo>
                        <a:pt x="365702" y="492458"/>
                      </a:lnTo>
                      <a:lnTo>
                        <a:pt x="357558" y="500056"/>
                      </a:lnTo>
                      <a:lnTo>
                        <a:pt x="343438" y="509577"/>
                      </a:lnTo>
                      <a:lnTo>
                        <a:pt x="126943" y="640054"/>
                      </a:lnTo>
                      <a:lnTo>
                        <a:pt x="67080" y="674846"/>
                      </a:lnTo>
                      <a:lnTo>
                        <a:pt x="34076" y="694504"/>
                      </a:lnTo>
                      <a:lnTo>
                        <a:pt x="16189" y="706282"/>
                      </a:lnTo>
                      <a:lnTo>
                        <a:pt x="1674" y="717434"/>
                      </a:lnTo>
                      <a:lnTo>
                        <a:pt x="0" y="724196"/>
                      </a:lnTo>
                      <a:lnTo>
                        <a:pt x="8418" y="731242"/>
                      </a:lnTo>
                      <a:lnTo>
                        <a:pt x="24440" y="736651"/>
                      </a:lnTo>
                      <a:lnTo>
                        <a:pt x="45575" y="738501"/>
                      </a:lnTo>
                      <a:close/>
                    </a:path>
                  </a:pathLst>
                </a:custGeom>
                <a:solidFill>
                  <a:srgbClr val="DFE0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object 825">
                  <a:extLst>
                    <a:ext uri="{FF2B5EF4-FFF2-40B4-BE49-F238E27FC236}">
                      <a16:creationId xmlns:a16="http://schemas.microsoft.com/office/drawing/2014/main" id="{6A061E2A-2067-423C-A501-99D43051B52C}"/>
                    </a:ext>
                  </a:extLst>
                </p:cNvPr>
                <p:cNvSpPr/>
                <p:nvPr/>
              </p:nvSpPr>
              <p:spPr>
                <a:xfrm>
                  <a:off x="8527941" y="2489227"/>
                  <a:ext cx="834393" cy="720097"/>
                </a:xfrm>
                <a:custGeom>
                  <a:avLst/>
                  <a:gdLst/>
                  <a:ahLst/>
                  <a:cxnLst/>
                  <a:rect l="l" t="t" r="r" b="b"/>
                  <a:pathLst>
                    <a:path w="834390" h="720089">
                      <a:moveTo>
                        <a:pt x="662719" y="509428"/>
                      </a:moveTo>
                      <a:lnTo>
                        <a:pt x="693832" y="456377"/>
                      </a:lnTo>
                      <a:lnTo>
                        <a:pt x="713803" y="420694"/>
                      </a:lnTo>
                      <a:lnTo>
                        <a:pt x="833897" y="7771"/>
                      </a:lnTo>
                      <a:lnTo>
                        <a:pt x="802878" y="2889"/>
                      </a:lnTo>
                      <a:lnTo>
                        <a:pt x="772075" y="0"/>
                      </a:lnTo>
                      <a:lnTo>
                        <a:pt x="746293" y="395"/>
                      </a:lnTo>
                      <a:lnTo>
                        <a:pt x="711739" y="26713"/>
                      </a:lnTo>
                      <a:lnTo>
                        <a:pt x="679473" y="68246"/>
                      </a:lnTo>
                      <a:lnTo>
                        <a:pt x="641964" y="118087"/>
                      </a:lnTo>
                      <a:lnTo>
                        <a:pt x="584932" y="195174"/>
                      </a:lnTo>
                      <a:lnTo>
                        <a:pt x="467031" y="356087"/>
                      </a:lnTo>
                      <a:lnTo>
                        <a:pt x="430904" y="404781"/>
                      </a:lnTo>
                      <a:lnTo>
                        <a:pt x="400569" y="444990"/>
                      </a:lnTo>
                      <a:lnTo>
                        <a:pt x="380251" y="470775"/>
                      </a:lnTo>
                      <a:lnTo>
                        <a:pt x="360355" y="489831"/>
                      </a:lnTo>
                      <a:lnTo>
                        <a:pt x="595878" y="489831"/>
                      </a:lnTo>
                      <a:lnTo>
                        <a:pt x="624430" y="497606"/>
                      </a:lnTo>
                      <a:lnTo>
                        <a:pt x="648299" y="507197"/>
                      </a:lnTo>
                      <a:lnTo>
                        <a:pt x="662719" y="509428"/>
                      </a:lnTo>
                      <a:close/>
                    </a:path>
                    <a:path w="834390" h="720089">
                      <a:moveTo>
                        <a:pt x="0" y="720058"/>
                      </a:moveTo>
                      <a:lnTo>
                        <a:pt x="36575" y="707490"/>
                      </a:lnTo>
                      <a:lnTo>
                        <a:pt x="91639" y="686701"/>
                      </a:lnTo>
                      <a:lnTo>
                        <a:pt x="306430" y="601359"/>
                      </a:lnTo>
                      <a:lnTo>
                        <a:pt x="567407" y="493048"/>
                      </a:lnTo>
                      <a:lnTo>
                        <a:pt x="595878" y="489831"/>
                      </a:lnTo>
                      <a:lnTo>
                        <a:pt x="360355" y="489831"/>
                      </a:lnTo>
                      <a:lnTo>
                        <a:pt x="348742" y="500953"/>
                      </a:lnTo>
                      <a:lnTo>
                        <a:pt x="308530" y="531132"/>
                      </a:lnTo>
                      <a:lnTo>
                        <a:pt x="268107" y="557896"/>
                      </a:lnTo>
                      <a:lnTo>
                        <a:pt x="235968" y="577829"/>
                      </a:lnTo>
                      <a:lnTo>
                        <a:pt x="0" y="720058"/>
                      </a:lnTo>
                      <a:close/>
                    </a:path>
                  </a:pathLst>
                </a:custGeom>
                <a:solidFill>
                  <a:srgbClr val="CDCEC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object 826">
                  <a:extLst>
                    <a:ext uri="{FF2B5EF4-FFF2-40B4-BE49-F238E27FC236}">
                      <a16:creationId xmlns:a16="http://schemas.microsoft.com/office/drawing/2014/main" id="{392A1D32-962F-4D15-B76A-CC04ACBBA4DC}"/>
                    </a:ext>
                  </a:extLst>
                </p:cNvPr>
                <p:cNvSpPr/>
                <p:nvPr/>
              </p:nvSpPr>
              <p:spPr>
                <a:xfrm>
                  <a:off x="8446995" y="2621056"/>
                  <a:ext cx="840740" cy="908057"/>
                </a:xfrm>
                <a:custGeom>
                  <a:avLst/>
                  <a:gdLst/>
                  <a:ahLst/>
                  <a:cxnLst/>
                  <a:rect l="l" t="t" r="r" b="b"/>
                  <a:pathLst>
                    <a:path w="840739" h="908050">
                      <a:moveTo>
                        <a:pt x="164437" y="280072"/>
                      </a:moveTo>
                      <a:lnTo>
                        <a:pt x="799849" y="280072"/>
                      </a:lnTo>
                      <a:lnTo>
                        <a:pt x="806034" y="257320"/>
                      </a:lnTo>
                      <a:lnTo>
                        <a:pt x="816188" y="230154"/>
                      </a:lnTo>
                      <a:lnTo>
                        <a:pt x="822836" y="196487"/>
                      </a:lnTo>
                      <a:lnTo>
                        <a:pt x="818500" y="154232"/>
                      </a:lnTo>
                      <a:lnTo>
                        <a:pt x="817582" y="144243"/>
                      </a:lnTo>
                      <a:lnTo>
                        <a:pt x="818606" y="132549"/>
                      </a:lnTo>
                      <a:lnTo>
                        <a:pt x="820094" y="119195"/>
                      </a:lnTo>
                      <a:lnTo>
                        <a:pt x="820571" y="104224"/>
                      </a:lnTo>
                      <a:lnTo>
                        <a:pt x="811807" y="82170"/>
                      </a:lnTo>
                      <a:lnTo>
                        <a:pt x="786957" y="50547"/>
                      </a:lnTo>
                      <a:lnTo>
                        <a:pt x="746805" y="19706"/>
                      </a:lnTo>
                      <a:lnTo>
                        <a:pt x="692137" y="0"/>
                      </a:lnTo>
                      <a:lnTo>
                        <a:pt x="623737" y="1779"/>
                      </a:lnTo>
                      <a:lnTo>
                        <a:pt x="566497" y="16084"/>
                      </a:lnTo>
                      <a:lnTo>
                        <a:pt x="517482" y="31533"/>
                      </a:lnTo>
                      <a:lnTo>
                        <a:pt x="480418" y="45322"/>
                      </a:lnTo>
                      <a:lnTo>
                        <a:pt x="444770" y="62019"/>
                      </a:lnTo>
                      <a:lnTo>
                        <a:pt x="313268" y="141879"/>
                      </a:lnTo>
                      <a:lnTo>
                        <a:pt x="209979" y="215292"/>
                      </a:lnTo>
                      <a:lnTo>
                        <a:pt x="192268" y="247311"/>
                      </a:lnTo>
                      <a:lnTo>
                        <a:pt x="172256" y="269087"/>
                      </a:lnTo>
                      <a:lnTo>
                        <a:pt x="164437" y="280072"/>
                      </a:lnTo>
                      <a:close/>
                    </a:path>
                    <a:path w="840739" h="908050">
                      <a:moveTo>
                        <a:pt x="210480" y="907588"/>
                      </a:moveTo>
                      <a:lnTo>
                        <a:pt x="269812" y="898319"/>
                      </a:lnTo>
                      <a:lnTo>
                        <a:pt x="336258" y="876869"/>
                      </a:lnTo>
                      <a:lnTo>
                        <a:pt x="378730" y="858099"/>
                      </a:lnTo>
                      <a:lnTo>
                        <a:pt x="450647" y="813211"/>
                      </a:lnTo>
                      <a:lnTo>
                        <a:pt x="502672" y="778325"/>
                      </a:lnTo>
                      <a:lnTo>
                        <a:pt x="555099" y="741937"/>
                      </a:lnTo>
                      <a:lnTo>
                        <a:pt x="600199" y="709140"/>
                      </a:lnTo>
                      <a:lnTo>
                        <a:pt x="630241" y="685030"/>
                      </a:lnTo>
                      <a:lnTo>
                        <a:pt x="678204" y="615764"/>
                      </a:lnTo>
                      <a:lnTo>
                        <a:pt x="708052" y="562553"/>
                      </a:lnTo>
                      <a:lnTo>
                        <a:pt x="737836" y="505991"/>
                      </a:lnTo>
                      <a:lnTo>
                        <a:pt x="764574" y="452850"/>
                      </a:lnTo>
                      <a:lnTo>
                        <a:pt x="785283" y="409907"/>
                      </a:lnTo>
                      <a:lnTo>
                        <a:pt x="805781" y="361380"/>
                      </a:lnTo>
                      <a:lnTo>
                        <a:pt x="823438" y="294656"/>
                      </a:lnTo>
                      <a:lnTo>
                        <a:pt x="840446" y="219693"/>
                      </a:lnTo>
                      <a:lnTo>
                        <a:pt x="834067" y="229576"/>
                      </a:lnTo>
                      <a:lnTo>
                        <a:pt x="820052" y="251081"/>
                      </a:lnTo>
                      <a:lnTo>
                        <a:pt x="806085" y="271986"/>
                      </a:lnTo>
                      <a:lnTo>
                        <a:pt x="799849" y="280072"/>
                      </a:lnTo>
                      <a:lnTo>
                        <a:pt x="164437" y="280072"/>
                      </a:lnTo>
                      <a:lnTo>
                        <a:pt x="150705" y="299366"/>
                      </a:lnTo>
                      <a:lnTo>
                        <a:pt x="128256" y="336808"/>
                      </a:lnTo>
                      <a:lnTo>
                        <a:pt x="105624" y="380006"/>
                      </a:lnTo>
                      <a:lnTo>
                        <a:pt x="83522" y="427553"/>
                      </a:lnTo>
                      <a:lnTo>
                        <a:pt x="62666" y="478043"/>
                      </a:lnTo>
                      <a:lnTo>
                        <a:pt x="43772" y="530069"/>
                      </a:lnTo>
                      <a:lnTo>
                        <a:pt x="27552" y="582223"/>
                      </a:lnTo>
                      <a:lnTo>
                        <a:pt x="14723" y="633101"/>
                      </a:lnTo>
                      <a:lnTo>
                        <a:pt x="5999" y="681293"/>
                      </a:lnTo>
                      <a:lnTo>
                        <a:pt x="2094" y="725408"/>
                      </a:lnTo>
                      <a:lnTo>
                        <a:pt x="1185" y="731196"/>
                      </a:lnTo>
                      <a:lnTo>
                        <a:pt x="0" y="746869"/>
                      </a:lnTo>
                      <a:lnTo>
                        <a:pt x="728" y="770496"/>
                      </a:lnTo>
                      <a:lnTo>
                        <a:pt x="5561" y="800148"/>
                      </a:lnTo>
                      <a:lnTo>
                        <a:pt x="26657" y="848102"/>
                      </a:lnTo>
                      <a:lnTo>
                        <a:pt x="81061" y="887595"/>
                      </a:lnTo>
                      <a:lnTo>
                        <a:pt x="158851" y="907204"/>
                      </a:lnTo>
                      <a:lnTo>
                        <a:pt x="210480" y="907588"/>
                      </a:lnTo>
                      <a:close/>
                    </a:path>
                  </a:pathLst>
                </a:custGeom>
                <a:gradFill flip="none" rotWithShape="1">
                  <a:gsLst>
                    <a:gs pos="0">
                      <a:srgbClr val="002060"/>
                    </a:gs>
                    <a:gs pos="50000">
                      <a:schemeClr val="accent4">
                        <a:tint val="44500"/>
                        <a:satMod val="160000"/>
                      </a:schemeClr>
                    </a:gs>
                    <a:gs pos="100000">
                      <a:schemeClr val="accent4">
                        <a:tint val="23500"/>
                        <a:satMod val="160000"/>
                      </a:schemeClr>
                    </a:gs>
                  </a:gsLst>
                  <a:lin ang="16200000" scaled="1"/>
                  <a:tileRect/>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object 827">
                  <a:extLst>
                    <a:ext uri="{FF2B5EF4-FFF2-40B4-BE49-F238E27FC236}">
                      <a16:creationId xmlns:a16="http://schemas.microsoft.com/office/drawing/2014/main" id="{E9904C00-BFB4-4818-BA33-52470B2D9DDB}"/>
                    </a:ext>
                  </a:extLst>
                </p:cNvPr>
                <p:cNvSpPr/>
                <p:nvPr/>
              </p:nvSpPr>
              <p:spPr>
                <a:xfrm>
                  <a:off x="8640796" y="2668811"/>
                  <a:ext cx="601982" cy="309884"/>
                </a:xfrm>
                <a:custGeom>
                  <a:avLst/>
                  <a:gdLst/>
                  <a:ahLst/>
                  <a:cxnLst/>
                  <a:rect l="l" t="t" r="r" b="b"/>
                  <a:pathLst>
                    <a:path w="601979" h="309880">
                      <a:moveTo>
                        <a:pt x="182961" y="309276"/>
                      </a:moveTo>
                      <a:lnTo>
                        <a:pt x="221327" y="306184"/>
                      </a:lnTo>
                      <a:lnTo>
                        <a:pt x="262941" y="288677"/>
                      </a:lnTo>
                      <a:lnTo>
                        <a:pt x="340820" y="248285"/>
                      </a:lnTo>
                      <a:lnTo>
                        <a:pt x="395602" y="218061"/>
                      </a:lnTo>
                      <a:lnTo>
                        <a:pt x="450384" y="187219"/>
                      </a:lnTo>
                      <a:lnTo>
                        <a:pt x="497244" y="160309"/>
                      </a:lnTo>
                      <a:lnTo>
                        <a:pt x="528262" y="141882"/>
                      </a:lnTo>
                      <a:lnTo>
                        <a:pt x="556162" y="125902"/>
                      </a:lnTo>
                      <a:lnTo>
                        <a:pt x="578115" y="114318"/>
                      </a:lnTo>
                      <a:lnTo>
                        <a:pt x="593552" y="104640"/>
                      </a:lnTo>
                      <a:lnTo>
                        <a:pt x="601905" y="94380"/>
                      </a:lnTo>
                      <a:lnTo>
                        <a:pt x="589509" y="73195"/>
                      </a:lnTo>
                      <a:lnTo>
                        <a:pt x="552827" y="41403"/>
                      </a:lnTo>
                      <a:lnTo>
                        <a:pt x="506498" y="12504"/>
                      </a:lnTo>
                      <a:lnTo>
                        <a:pt x="465158" y="0"/>
                      </a:lnTo>
                      <a:lnTo>
                        <a:pt x="418438" y="760"/>
                      </a:lnTo>
                      <a:lnTo>
                        <a:pt x="357686" y="2977"/>
                      </a:lnTo>
                      <a:lnTo>
                        <a:pt x="300117" y="7137"/>
                      </a:lnTo>
                      <a:lnTo>
                        <a:pt x="235958" y="27772"/>
                      </a:lnTo>
                      <a:lnTo>
                        <a:pt x="189836" y="55173"/>
                      </a:lnTo>
                      <a:lnTo>
                        <a:pt x="134338" y="89765"/>
                      </a:lnTo>
                      <a:lnTo>
                        <a:pt x="79224" y="125382"/>
                      </a:lnTo>
                      <a:lnTo>
                        <a:pt x="34256" y="155855"/>
                      </a:lnTo>
                      <a:lnTo>
                        <a:pt x="0" y="192551"/>
                      </a:lnTo>
                      <a:lnTo>
                        <a:pt x="4195" y="209967"/>
                      </a:lnTo>
                      <a:lnTo>
                        <a:pt x="30166" y="239627"/>
                      </a:lnTo>
                      <a:lnTo>
                        <a:pt x="60414" y="263602"/>
                      </a:lnTo>
                      <a:lnTo>
                        <a:pt x="111063" y="293199"/>
                      </a:lnTo>
                      <a:lnTo>
                        <a:pt x="160512" y="307026"/>
                      </a:lnTo>
                      <a:lnTo>
                        <a:pt x="176790" y="308935"/>
                      </a:lnTo>
                      <a:lnTo>
                        <a:pt x="182961" y="309276"/>
                      </a:lnTo>
                      <a:close/>
                    </a:path>
                  </a:pathLst>
                </a:custGeom>
                <a:solidFill>
                  <a:srgbClr val="D6D7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object 828">
                  <a:extLst>
                    <a:ext uri="{FF2B5EF4-FFF2-40B4-BE49-F238E27FC236}">
                      <a16:creationId xmlns:a16="http://schemas.microsoft.com/office/drawing/2014/main" id="{666D392C-E133-485F-B095-A74690A7752A}"/>
                    </a:ext>
                  </a:extLst>
                </p:cNvPr>
                <p:cNvSpPr/>
                <p:nvPr/>
              </p:nvSpPr>
              <p:spPr>
                <a:xfrm>
                  <a:off x="8452556" y="2835752"/>
                  <a:ext cx="835026" cy="693428"/>
                </a:xfrm>
                <a:custGeom>
                  <a:avLst/>
                  <a:gdLst/>
                  <a:ahLst/>
                  <a:cxnLst/>
                  <a:rect l="l" t="t" r="r" b="b"/>
                  <a:pathLst>
                    <a:path w="835025" h="693419">
                      <a:moveTo>
                        <a:pt x="204919" y="692891"/>
                      </a:moveTo>
                      <a:lnTo>
                        <a:pt x="264251" y="683621"/>
                      </a:lnTo>
                      <a:lnTo>
                        <a:pt x="330696" y="662170"/>
                      </a:lnTo>
                      <a:lnTo>
                        <a:pt x="373168" y="643405"/>
                      </a:lnTo>
                      <a:lnTo>
                        <a:pt x="445088" y="598515"/>
                      </a:lnTo>
                      <a:lnTo>
                        <a:pt x="497113" y="563629"/>
                      </a:lnTo>
                      <a:lnTo>
                        <a:pt x="549540" y="527241"/>
                      </a:lnTo>
                      <a:lnTo>
                        <a:pt x="594639" y="494446"/>
                      </a:lnTo>
                      <a:lnTo>
                        <a:pt x="624679" y="470336"/>
                      </a:lnTo>
                      <a:lnTo>
                        <a:pt x="672643" y="401070"/>
                      </a:lnTo>
                      <a:lnTo>
                        <a:pt x="702492" y="347859"/>
                      </a:lnTo>
                      <a:lnTo>
                        <a:pt x="732276" y="291296"/>
                      </a:lnTo>
                      <a:lnTo>
                        <a:pt x="759013" y="238156"/>
                      </a:lnTo>
                      <a:lnTo>
                        <a:pt x="779723" y="195212"/>
                      </a:lnTo>
                      <a:lnTo>
                        <a:pt x="804302" y="128586"/>
                      </a:lnTo>
                      <a:lnTo>
                        <a:pt x="818566" y="73794"/>
                      </a:lnTo>
                      <a:lnTo>
                        <a:pt x="830123" y="25664"/>
                      </a:lnTo>
                      <a:lnTo>
                        <a:pt x="834885" y="4999"/>
                      </a:lnTo>
                      <a:lnTo>
                        <a:pt x="834179" y="0"/>
                      </a:lnTo>
                      <a:lnTo>
                        <a:pt x="815504" y="52882"/>
                      </a:lnTo>
                      <a:lnTo>
                        <a:pt x="800281" y="100699"/>
                      </a:lnTo>
                      <a:lnTo>
                        <a:pt x="784520" y="146113"/>
                      </a:lnTo>
                      <a:lnTo>
                        <a:pt x="764233" y="191786"/>
                      </a:lnTo>
                      <a:lnTo>
                        <a:pt x="745585" y="229166"/>
                      </a:lnTo>
                      <a:lnTo>
                        <a:pt x="722808" y="275369"/>
                      </a:lnTo>
                      <a:lnTo>
                        <a:pt x="697899" y="324926"/>
                      </a:lnTo>
                      <a:lnTo>
                        <a:pt x="672852" y="372370"/>
                      </a:lnTo>
                      <a:lnTo>
                        <a:pt x="649665" y="412230"/>
                      </a:lnTo>
                      <a:lnTo>
                        <a:pt x="605365" y="460403"/>
                      </a:lnTo>
                      <a:lnTo>
                        <a:pt x="563417" y="490339"/>
                      </a:lnTo>
                      <a:lnTo>
                        <a:pt x="510886" y="525101"/>
                      </a:lnTo>
                      <a:lnTo>
                        <a:pt x="454168" y="560939"/>
                      </a:lnTo>
                      <a:lnTo>
                        <a:pt x="399660" y="594105"/>
                      </a:lnTo>
                      <a:lnTo>
                        <a:pt x="353758" y="620848"/>
                      </a:lnTo>
                      <a:lnTo>
                        <a:pt x="289153" y="652109"/>
                      </a:lnTo>
                      <a:lnTo>
                        <a:pt x="248363" y="665410"/>
                      </a:lnTo>
                      <a:lnTo>
                        <a:pt x="201735" y="674189"/>
                      </a:lnTo>
                      <a:lnTo>
                        <a:pt x="150519" y="675313"/>
                      </a:lnTo>
                      <a:lnTo>
                        <a:pt x="82371" y="675313"/>
                      </a:lnTo>
                      <a:lnTo>
                        <a:pt x="109957" y="685002"/>
                      </a:lnTo>
                      <a:lnTo>
                        <a:pt x="153292" y="692509"/>
                      </a:lnTo>
                      <a:lnTo>
                        <a:pt x="204919" y="692891"/>
                      </a:lnTo>
                      <a:close/>
                    </a:path>
                    <a:path w="835025" h="693419">
                      <a:moveTo>
                        <a:pt x="82371" y="675313"/>
                      </a:moveTo>
                      <a:lnTo>
                        <a:pt x="150519" y="675313"/>
                      </a:lnTo>
                      <a:lnTo>
                        <a:pt x="95961" y="665647"/>
                      </a:lnTo>
                      <a:lnTo>
                        <a:pt x="62690" y="652922"/>
                      </a:lnTo>
                      <a:lnTo>
                        <a:pt x="35983" y="635618"/>
                      </a:lnTo>
                      <a:lnTo>
                        <a:pt x="15274" y="613280"/>
                      </a:lnTo>
                      <a:lnTo>
                        <a:pt x="0" y="585454"/>
                      </a:lnTo>
                      <a:lnTo>
                        <a:pt x="1410" y="591359"/>
                      </a:lnTo>
                      <a:lnTo>
                        <a:pt x="21097" y="633406"/>
                      </a:lnTo>
                      <a:lnTo>
                        <a:pt x="75503" y="672901"/>
                      </a:lnTo>
                      <a:lnTo>
                        <a:pt x="82371" y="675313"/>
                      </a:lnTo>
                      <a:close/>
                    </a:path>
                  </a:pathLst>
                </a:custGeom>
                <a:solidFill>
                  <a:srgbClr val="B1B4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object 829">
                  <a:extLst>
                    <a:ext uri="{FF2B5EF4-FFF2-40B4-BE49-F238E27FC236}">
                      <a16:creationId xmlns:a16="http://schemas.microsoft.com/office/drawing/2014/main" id="{4BA3E6B5-7C0C-4C9F-B4F9-823EA1F75065}"/>
                    </a:ext>
                  </a:extLst>
                </p:cNvPr>
                <p:cNvSpPr/>
                <p:nvPr/>
              </p:nvSpPr>
              <p:spPr>
                <a:xfrm>
                  <a:off x="8497217" y="2354617"/>
                  <a:ext cx="640080" cy="432438"/>
                </a:xfrm>
                <a:custGeom>
                  <a:avLst/>
                  <a:gdLst/>
                  <a:ahLst/>
                  <a:cxnLst/>
                  <a:rect l="l" t="t" r="r" b="b"/>
                  <a:pathLst>
                    <a:path w="640079" h="432435">
                      <a:moveTo>
                        <a:pt x="450501" y="431843"/>
                      </a:moveTo>
                      <a:lnTo>
                        <a:pt x="639487" y="314544"/>
                      </a:lnTo>
                      <a:lnTo>
                        <a:pt x="44323" y="0"/>
                      </a:lnTo>
                      <a:lnTo>
                        <a:pt x="28361" y="7326"/>
                      </a:lnTo>
                      <a:lnTo>
                        <a:pt x="18959" y="15802"/>
                      </a:lnTo>
                      <a:lnTo>
                        <a:pt x="12444" y="30856"/>
                      </a:lnTo>
                      <a:lnTo>
                        <a:pt x="5144" y="57921"/>
                      </a:lnTo>
                      <a:lnTo>
                        <a:pt x="0" y="88986"/>
                      </a:lnTo>
                      <a:lnTo>
                        <a:pt x="79" y="112742"/>
                      </a:lnTo>
                      <a:lnTo>
                        <a:pt x="2351" y="127922"/>
                      </a:lnTo>
                      <a:lnTo>
                        <a:pt x="3782" y="133263"/>
                      </a:lnTo>
                      <a:lnTo>
                        <a:pt x="450501" y="431843"/>
                      </a:lnTo>
                      <a:close/>
                    </a:path>
                  </a:pathLst>
                </a:custGeom>
                <a:solidFill>
                  <a:srgbClr val="C6C7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object 830">
                  <a:extLst>
                    <a:ext uri="{FF2B5EF4-FFF2-40B4-BE49-F238E27FC236}">
                      <a16:creationId xmlns:a16="http://schemas.microsoft.com/office/drawing/2014/main" id="{578F25CA-81B2-4892-9367-E51AB8CB3A50}"/>
                    </a:ext>
                  </a:extLst>
                </p:cNvPr>
                <p:cNvSpPr/>
                <p:nvPr/>
              </p:nvSpPr>
              <p:spPr>
                <a:xfrm>
                  <a:off x="8480350" y="2405705"/>
                  <a:ext cx="128926" cy="113867"/>
                </a:xfrm>
                <a:prstGeom prst="rect">
                  <a:avLst/>
                </a:prstGeom>
                <a:blipFill>
                  <a:blip r:embed="rId16"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4" name="object 831">
                  <a:extLst>
                    <a:ext uri="{FF2B5EF4-FFF2-40B4-BE49-F238E27FC236}">
                      <a16:creationId xmlns:a16="http://schemas.microsoft.com/office/drawing/2014/main" id="{38036BEC-3E59-4EAA-A316-813E2F7F33EC}"/>
                    </a:ext>
                  </a:extLst>
                </p:cNvPr>
                <p:cNvSpPr/>
                <p:nvPr/>
              </p:nvSpPr>
              <p:spPr>
                <a:xfrm>
                  <a:off x="8135671" y="2092723"/>
                  <a:ext cx="818516" cy="320043"/>
                </a:xfrm>
                <a:custGeom>
                  <a:avLst/>
                  <a:gdLst/>
                  <a:ahLst/>
                  <a:cxnLst/>
                  <a:rect l="l" t="t" r="r" b="b"/>
                  <a:pathLst>
                    <a:path w="818514" h="320040">
                      <a:moveTo>
                        <a:pt x="813146" y="319526"/>
                      </a:moveTo>
                      <a:lnTo>
                        <a:pt x="815387" y="308664"/>
                      </a:lnTo>
                      <a:lnTo>
                        <a:pt x="816993" y="297766"/>
                      </a:lnTo>
                      <a:lnTo>
                        <a:pt x="817960" y="286841"/>
                      </a:lnTo>
                      <a:lnTo>
                        <a:pt x="818284" y="275904"/>
                      </a:lnTo>
                      <a:lnTo>
                        <a:pt x="813491" y="233671"/>
                      </a:lnTo>
                      <a:lnTo>
                        <a:pt x="799114" y="192242"/>
                      </a:lnTo>
                      <a:lnTo>
                        <a:pt x="775151" y="152421"/>
                      </a:lnTo>
                      <a:lnTo>
                        <a:pt x="741599" y="115007"/>
                      </a:lnTo>
                      <a:lnTo>
                        <a:pt x="698456" y="80805"/>
                      </a:lnTo>
                      <a:lnTo>
                        <a:pt x="656556" y="56115"/>
                      </a:lnTo>
                      <a:lnTo>
                        <a:pt x="611210" y="35914"/>
                      </a:lnTo>
                      <a:lnTo>
                        <a:pt x="563106" y="20202"/>
                      </a:lnTo>
                      <a:lnTo>
                        <a:pt x="512934" y="8978"/>
                      </a:lnTo>
                      <a:lnTo>
                        <a:pt x="461384" y="2244"/>
                      </a:lnTo>
                      <a:lnTo>
                        <a:pt x="409143" y="0"/>
                      </a:lnTo>
                      <a:lnTo>
                        <a:pt x="356903" y="2244"/>
                      </a:lnTo>
                      <a:lnTo>
                        <a:pt x="305353" y="8979"/>
                      </a:lnTo>
                      <a:lnTo>
                        <a:pt x="255182" y="20202"/>
                      </a:lnTo>
                      <a:lnTo>
                        <a:pt x="207080" y="35915"/>
                      </a:lnTo>
                      <a:lnTo>
                        <a:pt x="161737" y="56118"/>
                      </a:lnTo>
                      <a:lnTo>
                        <a:pt x="119842" y="80809"/>
                      </a:lnTo>
                      <a:lnTo>
                        <a:pt x="111725" y="87243"/>
                      </a:lnTo>
                      <a:lnTo>
                        <a:pt x="409143" y="87243"/>
                      </a:lnTo>
                      <a:lnTo>
                        <a:pt x="461386" y="89488"/>
                      </a:lnTo>
                      <a:lnTo>
                        <a:pt x="512939" y="96222"/>
                      </a:lnTo>
                      <a:lnTo>
                        <a:pt x="563111" y="107446"/>
                      </a:lnTo>
                      <a:lnTo>
                        <a:pt x="611214" y="123159"/>
                      </a:lnTo>
                      <a:lnTo>
                        <a:pt x="656559" y="143361"/>
                      </a:lnTo>
                      <a:lnTo>
                        <a:pt x="698456" y="168053"/>
                      </a:lnTo>
                      <a:lnTo>
                        <a:pt x="741274" y="201952"/>
                      </a:lnTo>
                      <a:lnTo>
                        <a:pt x="774658" y="239020"/>
                      </a:lnTo>
                      <a:lnTo>
                        <a:pt x="798614" y="278473"/>
                      </a:lnTo>
                      <a:lnTo>
                        <a:pt x="813146" y="319526"/>
                      </a:lnTo>
                      <a:close/>
                    </a:path>
                    <a:path w="818514" h="320040">
                      <a:moveTo>
                        <a:pt x="5148" y="319521"/>
                      </a:moveTo>
                      <a:lnTo>
                        <a:pt x="19679" y="278471"/>
                      </a:lnTo>
                      <a:lnTo>
                        <a:pt x="43634" y="239020"/>
                      </a:lnTo>
                      <a:lnTo>
                        <a:pt x="77019" y="201952"/>
                      </a:lnTo>
                      <a:lnTo>
                        <a:pt x="119842" y="168053"/>
                      </a:lnTo>
                      <a:lnTo>
                        <a:pt x="161740" y="143360"/>
                      </a:lnTo>
                      <a:lnTo>
                        <a:pt x="207086" y="123157"/>
                      </a:lnTo>
                      <a:lnTo>
                        <a:pt x="255189" y="107444"/>
                      </a:lnTo>
                      <a:lnTo>
                        <a:pt x="305360" y="96221"/>
                      </a:lnTo>
                      <a:lnTo>
                        <a:pt x="356910" y="89488"/>
                      </a:lnTo>
                      <a:lnTo>
                        <a:pt x="409143" y="87243"/>
                      </a:lnTo>
                      <a:lnTo>
                        <a:pt x="111725" y="87243"/>
                      </a:lnTo>
                      <a:lnTo>
                        <a:pt x="76698" y="115008"/>
                      </a:lnTo>
                      <a:lnTo>
                        <a:pt x="43142" y="152421"/>
                      </a:lnTo>
                      <a:lnTo>
                        <a:pt x="19174" y="192244"/>
                      </a:lnTo>
                      <a:lnTo>
                        <a:pt x="4793" y="233673"/>
                      </a:lnTo>
                      <a:lnTo>
                        <a:pt x="0" y="275904"/>
                      </a:lnTo>
                      <a:lnTo>
                        <a:pt x="324" y="286844"/>
                      </a:lnTo>
                      <a:lnTo>
                        <a:pt x="1295" y="297770"/>
                      </a:lnTo>
                      <a:lnTo>
                        <a:pt x="2905" y="308669"/>
                      </a:lnTo>
                      <a:lnTo>
                        <a:pt x="5148" y="319521"/>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object 832">
                  <a:extLst>
                    <a:ext uri="{FF2B5EF4-FFF2-40B4-BE49-F238E27FC236}">
                      <a16:creationId xmlns:a16="http://schemas.microsoft.com/office/drawing/2014/main" id="{8BCAB837-7572-4213-8C7C-DB65E6FE13C9}"/>
                    </a:ext>
                  </a:extLst>
                </p:cNvPr>
                <p:cNvSpPr/>
                <p:nvPr/>
              </p:nvSpPr>
              <p:spPr>
                <a:xfrm>
                  <a:off x="8144054" y="2028147"/>
                  <a:ext cx="802006" cy="285752"/>
                </a:xfrm>
                <a:custGeom>
                  <a:avLst/>
                  <a:gdLst/>
                  <a:ahLst/>
                  <a:cxnLst/>
                  <a:rect l="l" t="t" r="r" b="b"/>
                  <a:pathLst>
                    <a:path w="802004" h="285750">
                      <a:moveTo>
                        <a:pt x="800873" y="285334"/>
                      </a:moveTo>
                      <a:lnTo>
                        <a:pt x="801285" y="280309"/>
                      </a:lnTo>
                      <a:lnTo>
                        <a:pt x="801519" y="275275"/>
                      </a:lnTo>
                      <a:lnTo>
                        <a:pt x="801518" y="270241"/>
                      </a:lnTo>
                      <a:lnTo>
                        <a:pt x="796823" y="228877"/>
                      </a:lnTo>
                      <a:lnTo>
                        <a:pt x="782740" y="188298"/>
                      </a:lnTo>
                      <a:lnTo>
                        <a:pt x="759268" y="149292"/>
                      </a:lnTo>
                      <a:lnTo>
                        <a:pt x="726405" y="112646"/>
                      </a:lnTo>
                      <a:lnTo>
                        <a:pt x="684149" y="79148"/>
                      </a:lnTo>
                      <a:lnTo>
                        <a:pt x="643105" y="54962"/>
                      </a:lnTo>
                      <a:lnTo>
                        <a:pt x="598686" y="35173"/>
                      </a:lnTo>
                      <a:lnTo>
                        <a:pt x="551567" y="19782"/>
                      </a:lnTo>
                      <a:lnTo>
                        <a:pt x="502423" y="8789"/>
                      </a:lnTo>
                      <a:lnTo>
                        <a:pt x="451929" y="2195"/>
                      </a:lnTo>
                      <a:lnTo>
                        <a:pt x="400757" y="0"/>
                      </a:lnTo>
                      <a:lnTo>
                        <a:pt x="349585" y="2198"/>
                      </a:lnTo>
                      <a:lnTo>
                        <a:pt x="299090" y="8794"/>
                      </a:lnTo>
                      <a:lnTo>
                        <a:pt x="249947" y="19787"/>
                      </a:lnTo>
                      <a:lnTo>
                        <a:pt x="202831" y="35177"/>
                      </a:lnTo>
                      <a:lnTo>
                        <a:pt x="158417" y="54964"/>
                      </a:lnTo>
                      <a:lnTo>
                        <a:pt x="117380" y="79148"/>
                      </a:lnTo>
                      <a:lnTo>
                        <a:pt x="107103" y="87295"/>
                      </a:lnTo>
                      <a:lnTo>
                        <a:pt x="400757" y="87295"/>
                      </a:lnTo>
                      <a:lnTo>
                        <a:pt x="454308" y="89596"/>
                      </a:lnTo>
                      <a:lnTo>
                        <a:pt x="507137" y="96497"/>
                      </a:lnTo>
                      <a:lnTo>
                        <a:pt x="558554" y="107999"/>
                      </a:lnTo>
                      <a:lnTo>
                        <a:pt x="607853" y="124103"/>
                      </a:lnTo>
                      <a:lnTo>
                        <a:pt x="654328" y="144807"/>
                      </a:lnTo>
                      <a:lnTo>
                        <a:pt x="697274" y="170112"/>
                      </a:lnTo>
                      <a:lnTo>
                        <a:pt x="731601" y="196276"/>
                      </a:lnTo>
                      <a:lnTo>
                        <a:pt x="760307" y="224439"/>
                      </a:lnTo>
                      <a:lnTo>
                        <a:pt x="783397" y="254246"/>
                      </a:lnTo>
                      <a:lnTo>
                        <a:pt x="800873" y="285334"/>
                      </a:lnTo>
                      <a:close/>
                    </a:path>
                    <a:path w="802004" h="285750">
                      <a:moveTo>
                        <a:pt x="649" y="285338"/>
                      </a:moveTo>
                      <a:lnTo>
                        <a:pt x="41221" y="224438"/>
                      </a:lnTo>
                      <a:lnTo>
                        <a:pt x="69931" y="196274"/>
                      </a:lnTo>
                      <a:lnTo>
                        <a:pt x="104269" y="170108"/>
                      </a:lnTo>
                      <a:lnTo>
                        <a:pt x="147206" y="144804"/>
                      </a:lnTo>
                      <a:lnTo>
                        <a:pt x="193678" y="124100"/>
                      </a:lnTo>
                      <a:lnTo>
                        <a:pt x="242979" y="107997"/>
                      </a:lnTo>
                      <a:lnTo>
                        <a:pt x="294403" y="96495"/>
                      </a:lnTo>
                      <a:lnTo>
                        <a:pt x="347254" y="89594"/>
                      </a:lnTo>
                      <a:lnTo>
                        <a:pt x="400757" y="87295"/>
                      </a:lnTo>
                      <a:lnTo>
                        <a:pt x="107103" y="87295"/>
                      </a:lnTo>
                      <a:lnTo>
                        <a:pt x="75123" y="112647"/>
                      </a:lnTo>
                      <a:lnTo>
                        <a:pt x="42256" y="149294"/>
                      </a:lnTo>
                      <a:lnTo>
                        <a:pt x="18779" y="188301"/>
                      </a:lnTo>
                      <a:lnTo>
                        <a:pt x="4694" y="228883"/>
                      </a:lnTo>
                      <a:lnTo>
                        <a:pt x="0" y="270241"/>
                      </a:lnTo>
                      <a:lnTo>
                        <a:pt x="0" y="275275"/>
                      </a:lnTo>
                      <a:lnTo>
                        <a:pt x="233" y="280309"/>
                      </a:lnTo>
                      <a:lnTo>
                        <a:pt x="649" y="285338"/>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object 833">
                  <a:extLst>
                    <a:ext uri="{FF2B5EF4-FFF2-40B4-BE49-F238E27FC236}">
                      <a16:creationId xmlns:a16="http://schemas.microsoft.com/office/drawing/2014/main" id="{2F5A8A9B-E7BC-4C42-BE60-E1FBFEF32ECA}"/>
                    </a:ext>
                  </a:extLst>
                </p:cNvPr>
                <p:cNvSpPr/>
                <p:nvPr/>
              </p:nvSpPr>
              <p:spPr>
                <a:xfrm>
                  <a:off x="8552901" y="2072274"/>
                  <a:ext cx="103425" cy="230946"/>
                </a:xfrm>
                <a:prstGeom prst="rect">
                  <a:avLst/>
                </a:prstGeom>
                <a:blipFill>
                  <a:blip r:embed="rId17"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object 834">
                  <a:extLst>
                    <a:ext uri="{FF2B5EF4-FFF2-40B4-BE49-F238E27FC236}">
                      <a16:creationId xmlns:a16="http://schemas.microsoft.com/office/drawing/2014/main" id="{527E08FA-0AE2-400F-9A24-B6883757C5AB}"/>
                    </a:ext>
                  </a:extLst>
                </p:cNvPr>
                <p:cNvSpPr/>
                <p:nvPr/>
              </p:nvSpPr>
              <p:spPr>
                <a:xfrm>
                  <a:off x="8564347" y="2074554"/>
                  <a:ext cx="93346" cy="316234"/>
                </a:xfrm>
                <a:custGeom>
                  <a:avLst/>
                  <a:gdLst/>
                  <a:ahLst/>
                  <a:cxnLst/>
                  <a:rect l="l" t="t" r="r" b="b"/>
                  <a:pathLst>
                    <a:path w="93345" h="316230">
                      <a:moveTo>
                        <a:pt x="1119" y="316001"/>
                      </a:moveTo>
                      <a:lnTo>
                        <a:pt x="91980" y="87334"/>
                      </a:lnTo>
                      <a:lnTo>
                        <a:pt x="90812" y="73452"/>
                      </a:lnTo>
                      <a:lnTo>
                        <a:pt x="93162" y="13828"/>
                      </a:lnTo>
                      <a:lnTo>
                        <a:pt x="91980" y="0"/>
                      </a:lnTo>
                      <a:lnTo>
                        <a:pt x="1119" y="228657"/>
                      </a:lnTo>
                      <a:lnTo>
                        <a:pt x="2350" y="242330"/>
                      </a:lnTo>
                      <a:lnTo>
                        <a:pt x="1193" y="272087"/>
                      </a:lnTo>
                      <a:lnTo>
                        <a:pt x="0" y="301965"/>
                      </a:lnTo>
                      <a:lnTo>
                        <a:pt x="1119" y="316001"/>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 name="object 835">
                  <a:extLst>
                    <a:ext uri="{FF2B5EF4-FFF2-40B4-BE49-F238E27FC236}">
                      <a16:creationId xmlns:a16="http://schemas.microsoft.com/office/drawing/2014/main" id="{1049E1A2-1C3D-4E9D-93E9-7A9815972C8E}"/>
                    </a:ext>
                  </a:extLst>
                </p:cNvPr>
                <p:cNvSpPr/>
                <p:nvPr/>
              </p:nvSpPr>
              <p:spPr>
                <a:xfrm>
                  <a:off x="8493733" y="2266738"/>
                  <a:ext cx="102163" cy="215007"/>
                </a:xfrm>
                <a:prstGeom prst="rect">
                  <a:avLst/>
                </a:prstGeom>
                <a:blipFill>
                  <a:blip r:embed="rId18"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object 836">
                  <a:extLst>
                    <a:ext uri="{FF2B5EF4-FFF2-40B4-BE49-F238E27FC236}">
                      <a16:creationId xmlns:a16="http://schemas.microsoft.com/office/drawing/2014/main" id="{CFFEE2A5-7407-4F1D-8874-9777A8063C3F}"/>
                    </a:ext>
                  </a:extLst>
                </p:cNvPr>
                <p:cNvSpPr/>
                <p:nvPr/>
              </p:nvSpPr>
              <p:spPr>
                <a:xfrm>
                  <a:off x="8145035" y="2051594"/>
                  <a:ext cx="805818" cy="543564"/>
                </a:xfrm>
                <a:custGeom>
                  <a:avLst/>
                  <a:gdLst/>
                  <a:ahLst/>
                  <a:cxnLst/>
                  <a:rect l="l" t="t" r="r" b="b"/>
                  <a:pathLst>
                    <a:path w="805814" h="543560">
                      <a:moveTo>
                        <a:pt x="378868" y="543492"/>
                      </a:moveTo>
                      <a:lnTo>
                        <a:pt x="426527" y="543492"/>
                      </a:lnTo>
                      <a:lnTo>
                        <a:pt x="473918" y="539718"/>
                      </a:lnTo>
                      <a:lnTo>
                        <a:pt x="520506" y="532169"/>
                      </a:lnTo>
                      <a:lnTo>
                        <a:pt x="565757" y="520846"/>
                      </a:lnTo>
                      <a:lnTo>
                        <a:pt x="609136" y="505749"/>
                      </a:lnTo>
                      <a:lnTo>
                        <a:pt x="650108" y="486878"/>
                      </a:lnTo>
                      <a:lnTo>
                        <a:pt x="688137" y="464233"/>
                      </a:lnTo>
                      <a:lnTo>
                        <a:pt x="727225" y="433700"/>
                      </a:lnTo>
                      <a:lnTo>
                        <a:pt x="758496" y="400489"/>
                      </a:lnTo>
                      <a:lnTo>
                        <a:pt x="781949" y="365194"/>
                      </a:lnTo>
                      <a:lnTo>
                        <a:pt x="797584" y="328410"/>
                      </a:lnTo>
                      <a:lnTo>
                        <a:pt x="805402" y="290733"/>
                      </a:lnTo>
                      <a:lnTo>
                        <a:pt x="805403" y="252758"/>
                      </a:lnTo>
                      <a:lnTo>
                        <a:pt x="797586" y="215082"/>
                      </a:lnTo>
                      <a:lnTo>
                        <a:pt x="781951" y="178298"/>
                      </a:lnTo>
                      <a:lnTo>
                        <a:pt x="758500" y="143002"/>
                      </a:lnTo>
                      <a:lnTo>
                        <a:pt x="727231" y="109791"/>
                      </a:lnTo>
                      <a:lnTo>
                        <a:pt x="688145" y="79259"/>
                      </a:lnTo>
                      <a:lnTo>
                        <a:pt x="650114" y="56613"/>
                      </a:lnTo>
                      <a:lnTo>
                        <a:pt x="609142" y="37742"/>
                      </a:lnTo>
                      <a:lnTo>
                        <a:pt x="565762" y="22645"/>
                      </a:lnTo>
                      <a:lnTo>
                        <a:pt x="520510" y="11322"/>
                      </a:lnTo>
                      <a:lnTo>
                        <a:pt x="473921" y="3774"/>
                      </a:lnTo>
                      <a:lnTo>
                        <a:pt x="426530" y="0"/>
                      </a:lnTo>
                      <a:lnTo>
                        <a:pt x="378870" y="0"/>
                      </a:lnTo>
                      <a:lnTo>
                        <a:pt x="331479" y="3774"/>
                      </a:lnTo>
                      <a:lnTo>
                        <a:pt x="284890" y="11322"/>
                      </a:lnTo>
                      <a:lnTo>
                        <a:pt x="239638" y="22645"/>
                      </a:lnTo>
                      <a:lnTo>
                        <a:pt x="196258" y="37742"/>
                      </a:lnTo>
                      <a:lnTo>
                        <a:pt x="155286" y="56613"/>
                      </a:lnTo>
                      <a:lnTo>
                        <a:pt x="117255" y="79259"/>
                      </a:lnTo>
                      <a:lnTo>
                        <a:pt x="78170" y="109791"/>
                      </a:lnTo>
                      <a:lnTo>
                        <a:pt x="46902" y="143002"/>
                      </a:lnTo>
                      <a:lnTo>
                        <a:pt x="23451" y="178298"/>
                      </a:lnTo>
                      <a:lnTo>
                        <a:pt x="7817" y="215082"/>
                      </a:lnTo>
                      <a:lnTo>
                        <a:pt x="0" y="252758"/>
                      </a:lnTo>
                      <a:lnTo>
                        <a:pt x="0" y="290733"/>
                      </a:lnTo>
                      <a:lnTo>
                        <a:pt x="7817" y="328410"/>
                      </a:lnTo>
                      <a:lnTo>
                        <a:pt x="23451" y="365194"/>
                      </a:lnTo>
                      <a:lnTo>
                        <a:pt x="46902" y="400489"/>
                      </a:lnTo>
                      <a:lnTo>
                        <a:pt x="78170" y="433700"/>
                      </a:lnTo>
                      <a:lnTo>
                        <a:pt x="117255" y="464233"/>
                      </a:lnTo>
                      <a:lnTo>
                        <a:pt x="155285" y="486878"/>
                      </a:lnTo>
                      <a:lnTo>
                        <a:pt x="196258" y="505749"/>
                      </a:lnTo>
                      <a:lnTo>
                        <a:pt x="239637" y="520846"/>
                      </a:lnTo>
                      <a:lnTo>
                        <a:pt x="284889" y="532169"/>
                      </a:lnTo>
                      <a:lnTo>
                        <a:pt x="331477" y="539718"/>
                      </a:lnTo>
                      <a:lnTo>
                        <a:pt x="378868" y="543492"/>
                      </a:lnTo>
                      <a:close/>
                    </a:path>
                  </a:pathLst>
                </a:custGeom>
                <a:solidFill>
                  <a:srgbClr val="868A8F">
                    <a:alpha val="6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object 837">
                  <a:extLst>
                    <a:ext uri="{FF2B5EF4-FFF2-40B4-BE49-F238E27FC236}">
                      <a16:creationId xmlns:a16="http://schemas.microsoft.com/office/drawing/2014/main" id="{5957F401-10A6-4E33-B2C3-E0CE5460C3A4}"/>
                    </a:ext>
                  </a:extLst>
                </p:cNvPr>
                <p:cNvSpPr/>
                <p:nvPr/>
              </p:nvSpPr>
              <p:spPr>
                <a:xfrm>
                  <a:off x="8144054" y="2130856"/>
                  <a:ext cx="807352" cy="464622"/>
                </a:xfrm>
                <a:prstGeom prst="rect">
                  <a:avLst/>
                </a:prstGeom>
                <a:blipFill>
                  <a:blip r:embed="rId19"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object 838">
                  <a:extLst>
                    <a:ext uri="{FF2B5EF4-FFF2-40B4-BE49-F238E27FC236}">
                      <a16:creationId xmlns:a16="http://schemas.microsoft.com/office/drawing/2014/main" id="{489E5649-B293-44B1-9906-10F5E1869CAB}"/>
                    </a:ext>
                  </a:extLst>
                </p:cNvPr>
                <p:cNvSpPr/>
                <p:nvPr/>
              </p:nvSpPr>
              <p:spPr>
                <a:xfrm>
                  <a:off x="8547741" y="2323345"/>
                  <a:ext cx="285751" cy="267971"/>
                </a:xfrm>
                <a:custGeom>
                  <a:avLst/>
                  <a:gdLst/>
                  <a:ahLst/>
                  <a:cxnLst/>
                  <a:rect l="l" t="t" r="r" b="b"/>
                  <a:pathLst>
                    <a:path w="285750" h="267969">
                      <a:moveTo>
                        <a:pt x="72752" y="267761"/>
                      </a:moveTo>
                      <a:lnTo>
                        <a:pt x="119007" y="260154"/>
                      </a:lnTo>
                      <a:lnTo>
                        <a:pt x="163928" y="248826"/>
                      </a:lnTo>
                      <a:lnTo>
                        <a:pt x="206989" y="233773"/>
                      </a:lnTo>
                      <a:lnTo>
                        <a:pt x="247667" y="214995"/>
                      </a:lnTo>
                      <a:lnTo>
                        <a:pt x="285437" y="192489"/>
                      </a:lnTo>
                      <a:lnTo>
                        <a:pt x="0" y="0"/>
                      </a:lnTo>
                      <a:lnTo>
                        <a:pt x="72752" y="267761"/>
                      </a:lnTo>
                      <a:close/>
                    </a:path>
                  </a:pathLst>
                </a:custGeom>
                <a:solidFill>
                  <a:srgbClr val="5F6369">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2" name="object 839">
                  <a:extLst>
                    <a:ext uri="{FF2B5EF4-FFF2-40B4-BE49-F238E27FC236}">
                      <a16:creationId xmlns:a16="http://schemas.microsoft.com/office/drawing/2014/main" id="{C33B8082-7A73-43C3-84C5-750A5E4B7065}"/>
                    </a:ext>
                  </a:extLst>
                </p:cNvPr>
                <p:cNvSpPr/>
                <p:nvPr/>
              </p:nvSpPr>
              <p:spPr>
                <a:xfrm>
                  <a:off x="8262291" y="2051127"/>
                  <a:ext cx="570878" cy="508271"/>
                </a:xfrm>
                <a:prstGeom prst="rect">
                  <a:avLst/>
                </a:prstGeom>
                <a:blipFill>
                  <a:blip r:embed="rId20"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object 840">
                  <a:extLst>
                    <a:ext uri="{FF2B5EF4-FFF2-40B4-BE49-F238E27FC236}">
                      <a16:creationId xmlns:a16="http://schemas.microsoft.com/office/drawing/2014/main" id="{1D5E2418-E003-45EB-8D47-7584D0EEABDA}"/>
                    </a:ext>
                  </a:extLst>
                </p:cNvPr>
                <p:cNvSpPr/>
                <p:nvPr/>
              </p:nvSpPr>
              <p:spPr>
                <a:xfrm>
                  <a:off x="8581210" y="2363405"/>
                  <a:ext cx="257810" cy="173992"/>
                </a:xfrm>
                <a:custGeom>
                  <a:avLst/>
                  <a:gdLst/>
                  <a:ahLst/>
                  <a:cxnLst/>
                  <a:rect l="l" t="t" r="r" b="b"/>
                  <a:pathLst>
                    <a:path w="257810" h="173990">
                      <a:moveTo>
                        <a:pt x="248144" y="173602"/>
                      </a:moveTo>
                      <a:lnTo>
                        <a:pt x="249562" y="172670"/>
                      </a:lnTo>
                      <a:lnTo>
                        <a:pt x="251024" y="171799"/>
                      </a:lnTo>
                      <a:lnTo>
                        <a:pt x="254094" y="169726"/>
                      </a:lnTo>
                      <a:lnTo>
                        <a:pt x="257354" y="167441"/>
                      </a:lnTo>
                      <a:lnTo>
                        <a:pt x="9046" y="0"/>
                      </a:lnTo>
                      <a:lnTo>
                        <a:pt x="7598" y="1244"/>
                      </a:lnTo>
                      <a:lnTo>
                        <a:pt x="6076" y="2449"/>
                      </a:lnTo>
                      <a:lnTo>
                        <a:pt x="2969" y="4543"/>
                      </a:lnTo>
                      <a:lnTo>
                        <a:pt x="1510" y="5437"/>
                      </a:lnTo>
                      <a:lnTo>
                        <a:pt x="0" y="6269"/>
                      </a:lnTo>
                      <a:lnTo>
                        <a:pt x="248144" y="173602"/>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4" name="object 841">
                  <a:extLst>
                    <a:ext uri="{FF2B5EF4-FFF2-40B4-BE49-F238E27FC236}">
                      <a16:creationId xmlns:a16="http://schemas.microsoft.com/office/drawing/2014/main" id="{05C07B73-7E06-43C6-888D-353D1392F68D}"/>
                    </a:ext>
                  </a:extLst>
                </p:cNvPr>
                <p:cNvSpPr/>
                <p:nvPr/>
              </p:nvSpPr>
              <p:spPr>
                <a:xfrm>
                  <a:off x="8581210" y="2369675"/>
                  <a:ext cx="252730" cy="255271"/>
                </a:xfrm>
                <a:custGeom>
                  <a:avLst/>
                  <a:gdLst/>
                  <a:ahLst/>
                  <a:cxnLst/>
                  <a:rect l="l" t="t" r="r" b="b"/>
                  <a:pathLst>
                    <a:path w="252729" h="255269">
                      <a:moveTo>
                        <a:pt x="248144" y="254672"/>
                      </a:moveTo>
                      <a:lnTo>
                        <a:pt x="249562" y="253744"/>
                      </a:lnTo>
                      <a:lnTo>
                        <a:pt x="251021" y="252872"/>
                      </a:lnTo>
                      <a:lnTo>
                        <a:pt x="252424" y="251927"/>
                      </a:lnTo>
                      <a:lnTo>
                        <a:pt x="252230" y="238394"/>
                      </a:lnTo>
                      <a:lnTo>
                        <a:pt x="248357" y="180871"/>
                      </a:lnTo>
                      <a:lnTo>
                        <a:pt x="248144" y="167333"/>
                      </a:lnTo>
                      <a:lnTo>
                        <a:pt x="0" y="0"/>
                      </a:lnTo>
                      <a:lnTo>
                        <a:pt x="0" y="87339"/>
                      </a:lnTo>
                      <a:lnTo>
                        <a:pt x="248144" y="254672"/>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object 842">
                  <a:extLst>
                    <a:ext uri="{FF2B5EF4-FFF2-40B4-BE49-F238E27FC236}">
                      <a16:creationId xmlns:a16="http://schemas.microsoft.com/office/drawing/2014/main" id="{392C40D7-F488-4982-BBBF-96E45453E2D6}"/>
                    </a:ext>
                  </a:extLst>
                </p:cNvPr>
                <p:cNvSpPr/>
                <p:nvPr/>
              </p:nvSpPr>
              <p:spPr>
                <a:xfrm>
                  <a:off x="8155915" y="2345847"/>
                  <a:ext cx="342901" cy="69851"/>
                </a:xfrm>
                <a:custGeom>
                  <a:avLst/>
                  <a:gdLst/>
                  <a:ahLst/>
                  <a:cxnLst/>
                  <a:rect l="l" t="t" r="r" b="b"/>
                  <a:pathLst>
                    <a:path w="342900" h="69850">
                      <a:moveTo>
                        <a:pt x="3329" y="69766"/>
                      </a:moveTo>
                      <a:lnTo>
                        <a:pt x="342446" y="8489"/>
                      </a:lnTo>
                      <a:lnTo>
                        <a:pt x="340927" y="5731"/>
                      </a:lnTo>
                      <a:lnTo>
                        <a:pt x="339888" y="2887"/>
                      </a:lnTo>
                      <a:lnTo>
                        <a:pt x="339331" y="0"/>
                      </a:lnTo>
                      <a:lnTo>
                        <a:pt x="0" y="61315"/>
                      </a:lnTo>
                      <a:lnTo>
                        <a:pt x="1035" y="64142"/>
                      </a:lnTo>
                      <a:lnTo>
                        <a:pt x="2160" y="66956"/>
                      </a:lnTo>
                      <a:lnTo>
                        <a:pt x="3329" y="69766"/>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object 843">
                  <a:extLst>
                    <a:ext uri="{FF2B5EF4-FFF2-40B4-BE49-F238E27FC236}">
                      <a16:creationId xmlns:a16="http://schemas.microsoft.com/office/drawing/2014/main" id="{E30FFC7C-DC7B-4B09-B936-8AC6A8C02C26}"/>
                    </a:ext>
                  </a:extLst>
                </p:cNvPr>
                <p:cNvSpPr/>
                <p:nvPr/>
              </p:nvSpPr>
              <p:spPr>
                <a:xfrm>
                  <a:off x="8158899" y="2354340"/>
                  <a:ext cx="339726" cy="149226"/>
                </a:xfrm>
                <a:custGeom>
                  <a:avLst/>
                  <a:gdLst/>
                  <a:ahLst/>
                  <a:cxnLst/>
                  <a:rect l="l" t="t" r="r" b="b"/>
                  <a:pathLst>
                    <a:path w="339725" h="149225">
                      <a:moveTo>
                        <a:pt x="347" y="148615"/>
                      </a:moveTo>
                      <a:lnTo>
                        <a:pt x="339463" y="87339"/>
                      </a:lnTo>
                      <a:lnTo>
                        <a:pt x="339463" y="0"/>
                      </a:lnTo>
                      <a:lnTo>
                        <a:pt x="347" y="61272"/>
                      </a:lnTo>
                      <a:lnTo>
                        <a:pt x="621" y="75717"/>
                      </a:lnTo>
                      <a:lnTo>
                        <a:pt x="0" y="134180"/>
                      </a:lnTo>
                      <a:lnTo>
                        <a:pt x="347" y="148615"/>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object 844">
                  <a:extLst>
                    <a:ext uri="{FF2B5EF4-FFF2-40B4-BE49-F238E27FC236}">
                      <a16:creationId xmlns:a16="http://schemas.microsoft.com/office/drawing/2014/main" id="{0DB55B0A-3595-452A-B3ED-2A4CC2C834DD}"/>
                    </a:ext>
                  </a:extLst>
                </p:cNvPr>
                <p:cNvSpPr/>
                <p:nvPr/>
              </p:nvSpPr>
              <p:spPr>
                <a:xfrm>
                  <a:off x="8098984" y="2188197"/>
                  <a:ext cx="892176" cy="464188"/>
                </a:xfrm>
                <a:custGeom>
                  <a:avLst/>
                  <a:gdLst/>
                  <a:ahLst/>
                  <a:cxnLst/>
                  <a:rect l="l" t="t" r="r" b="b"/>
                  <a:pathLst>
                    <a:path w="892175" h="464184">
                      <a:moveTo>
                        <a:pt x="445830" y="463906"/>
                      </a:moveTo>
                      <a:lnTo>
                        <a:pt x="494650" y="462109"/>
                      </a:lnTo>
                      <a:lnTo>
                        <a:pt x="542996" y="456718"/>
                      </a:lnTo>
                      <a:lnTo>
                        <a:pt x="590397" y="447733"/>
                      </a:lnTo>
                      <a:lnTo>
                        <a:pt x="636379" y="435154"/>
                      </a:lnTo>
                      <a:lnTo>
                        <a:pt x="680469" y="418981"/>
                      </a:lnTo>
                      <a:lnTo>
                        <a:pt x="722195" y="399213"/>
                      </a:lnTo>
                      <a:lnTo>
                        <a:pt x="761084" y="375851"/>
                      </a:lnTo>
                      <a:lnTo>
                        <a:pt x="808087" y="338586"/>
                      </a:lnTo>
                      <a:lnTo>
                        <a:pt x="844648" y="297819"/>
                      </a:lnTo>
                      <a:lnTo>
                        <a:pt x="870764" y="254425"/>
                      </a:lnTo>
                      <a:lnTo>
                        <a:pt x="886432" y="209281"/>
                      </a:lnTo>
                      <a:lnTo>
                        <a:pt x="891654" y="163262"/>
                      </a:lnTo>
                      <a:lnTo>
                        <a:pt x="887189" y="120722"/>
                      </a:lnTo>
                      <a:lnTo>
                        <a:pt x="873799" y="78872"/>
                      </a:lnTo>
                      <a:lnTo>
                        <a:pt x="851488" y="38400"/>
                      </a:lnTo>
                      <a:lnTo>
                        <a:pt x="820261" y="0"/>
                      </a:lnTo>
                      <a:lnTo>
                        <a:pt x="835141" y="26724"/>
                      </a:lnTo>
                      <a:lnTo>
                        <a:pt x="845767" y="54152"/>
                      </a:lnTo>
                      <a:lnTo>
                        <a:pt x="852143" y="82057"/>
                      </a:lnTo>
                      <a:lnTo>
                        <a:pt x="854269" y="110201"/>
                      </a:lnTo>
                      <a:lnTo>
                        <a:pt x="849483" y="152360"/>
                      </a:lnTo>
                      <a:lnTo>
                        <a:pt x="835128" y="193716"/>
                      </a:lnTo>
                      <a:lnTo>
                        <a:pt x="811203" y="233468"/>
                      </a:lnTo>
                      <a:lnTo>
                        <a:pt x="777710" y="270812"/>
                      </a:lnTo>
                      <a:lnTo>
                        <a:pt x="734650" y="304949"/>
                      </a:lnTo>
                      <a:lnTo>
                        <a:pt x="692814" y="329602"/>
                      </a:lnTo>
                      <a:lnTo>
                        <a:pt x="647542" y="349771"/>
                      </a:lnTo>
                      <a:lnTo>
                        <a:pt x="599519" y="365457"/>
                      </a:lnTo>
                      <a:lnTo>
                        <a:pt x="549435" y="376661"/>
                      </a:lnTo>
                      <a:lnTo>
                        <a:pt x="497974" y="383383"/>
                      </a:lnTo>
                      <a:lnTo>
                        <a:pt x="445830" y="385624"/>
                      </a:lnTo>
                      <a:lnTo>
                        <a:pt x="146845" y="385624"/>
                      </a:lnTo>
                      <a:lnTo>
                        <a:pt x="169471" y="399216"/>
                      </a:lnTo>
                      <a:lnTo>
                        <a:pt x="211195" y="418983"/>
                      </a:lnTo>
                      <a:lnTo>
                        <a:pt x="255284" y="435155"/>
                      </a:lnTo>
                      <a:lnTo>
                        <a:pt x="301264" y="447734"/>
                      </a:lnTo>
                      <a:lnTo>
                        <a:pt x="348664" y="456718"/>
                      </a:lnTo>
                      <a:lnTo>
                        <a:pt x="397010" y="462109"/>
                      </a:lnTo>
                      <a:lnTo>
                        <a:pt x="445830" y="463906"/>
                      </a:lnTo>
                      <a:close/>
                    </a:path>
                    <a:path w="892175" h="464184">
                      <a:moveTo>
                        <a:pt x="146845" y="385624"/>
                      </a:moveTo>
                      <a:lnTo>
                        <a:pt x="445830" y="385624"/>
                      </a:lnTo>
                      <a:lnTo>
                        <a:pt x="393680" y="383383"/>
                      </a:lnTo>
                      <a:lnTo>
                        <a:pt x="342217" y="376660"/>
                      </a:lnTo>
                      <a:lnTo>
                        <a:pt x="292132" y="365456"/>
                      </a:lnTo>
                      <a:lnTo>
                        <a:pt x="244113" y="349769"/>
                      </a:lnTo>
                      <a:lnTo>
                        <a:pt x="198849" y="329600"/>
                      </a:lnTo>
                      <a:lnTo>
                        <a:pt x="157026" y="304949"/>
                      </a:lnTo>
                      <a:lnTo>
                        <a:pt x="113956" y="270810"/>
                      </a:lnTo>
                      <a:lnTo>
                        <a:pt x="80458" y="233464"/>
                      </a:lnTo>
                      <a:lnTo>
                        <a:pt x="56532" y="193711"/>
                      </a:lnTo>
                      <a:lnTo>
                        <a:pt x="42177" y="152354"/>
                      </a:lnTo>
                      <a:lnTo>
                        <a:pt x="37392" y="110192"/>
                      </a:lnTo>
                      <a:lnTo>
                        <a:pt x="39517" y="82054"/>
                      </a:lnTo>
                      <a:lnTo>
                        <a:pt x="45893" y="54151"/>
                      </a:lnTo>
                      <a:lnTo>
                        <a:pt x="56520" y="26719"/>
                      </a:lnTo>
                      <a:lnTo>
                        <a:pt x="71388" y="8"/>
                      </a:lnTo>
                      <a:lnTo>
                        <a:pt x="40163" y="38404"/>
                      </a:lnTo>
                      <a:lnTo>
                        <a:pt x="17853" y="78872"/>
                      </a:lnTo>
                      <a:lnTo>
                        <a:pt x="4462" y="120726"/>
                      </a:lnTo>
                      <a:lnTo>
                        <a:pt x="0" y="163270"/>
                      </a:lnTo>
                      <a:lnTo>
                        <a:pt x="5225" y="209289"/>
                      </a:lnTo>
                      <a:lnTo>
                        <a:pt x="20896" y="254430"/>
                      </a:lnTo>
                      <a:lnTo>
                        <a:pt x="47012" y="297821"/>
                      </a:lnTo>
                      <a:lnTo>
                        <a:pt x="83574" y="338587"/>
                      </a:lnTo>
                      <a:lnTo>
                        <a:pt x="130584" y="375856"/>
                      </a:lnTo>
                      <a:lnTo>
                        <a:pt x="146845" y="385624"/>
                      </a:lnTo>
                      <a:close/>
                    </a:path>
                  </a:pathLst>
                </a:custGeom>
                <a:solidFill>
                  <a:srgbClr val="868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object 845">
                  <a:extLst>
                    <a:ext uri="{FF2B5EF4-FFF2-40B4-BE49-F238E27FC236}">
                      <a16:creationId xmlns:a16="http://schemas.microsoft.com/office/drawing/2014/main" id="{942C6C72-235B-40A3-B824-0D5CA1FA6598}"/>
                    </a:ext>
                  </a:extLst>
                </p:cNvPr>
                <p:cNvSpPr/>
                <p:nvPr/>
              </p:nvSpPr>
              <p:spPr>
                <a:xfrm>
                  <a:off x="8108041" y="2405708"/>
                  <a:ext cx="875665" cy="339728"/>
                </a:xfrm>
                <a:custGeom>
                  <a:avLst/>
                  <a:gdLst/>
                  <a:ahLst/>
                  <a:cxnLst/>
                  <a:rect l="l" t="t" r="r" b="b"/>
                  <a:pathLst>
                    <a:path w="875664" h="339725">
                      <a:moveTo>
                        <a:pt x="436770" y="339522"/>
                      </a:moveTo>
                      <a:lnTo>
                        <a:pt x="490742" y="337203"/>
                      </a:lnTo>
                      <a:lnTo>
                        <a:pt x="544001" y="330246"/>
                      </a:lnTo>
                      <a:lnTo>
                        <a:pt x="595837" y="318650"/>
                      </a:lnTo>
                      <a:lnTo>
                        <a:pt x="645536" y="302416"/>
                      </a:lnTo>
                      <a:lnTo>
                        <a:pt x="692387" y="281542"/>
                      </a:lnTo>
                      <a:lnTo>
                        <a:pt x="735679" y="256029"/>
                      </a:lnTo>
                      <a:lnTo>
                        <a:pt x="780389" y="220560"/>
                      </a:lnTo>
                      <a:lnTo>
                        <a:pt x="815146" y="181704"/>
                      </a:lnTo>
                      <a:lnTo>
                        <a:pt x="839869" y="140440"/>
                      </a:lnTo>
                      <a:lnTo>
                        <a:pt x="854649" y="97462"/>
                      </a:lnTo>
                      <a:lnTo>
                        <a:pt x="875292" y="0"/>
                      </a:lnTo>
                      <a:lnTo>
                        <a:pt x="858763" y="42904"/>
                      </a:lnTo>
                      <a:lnTo>
                        <a:pt x="832712" y="84105"/>
                      </a:lnTo>
                      <a:lnTo>
                        <a:pt x="797133" y="122838"/>
                      </a:lnTo>
                      <a:lnTo>
                        <a:pt x="752017" y="158345"/>
                      </a:lnTo>
                      <a:lnTo>
                        <a:pt x="713036" y="181752"/>
                      </a:lnTo>
                      <a:lnTo>
                        <a:pt x="671406" y="201475"/>
                      </a:lnTo>
                      <a:lnTo>
                        <a:pt x="627317" y="217648"/>
                      </a:lnTo>
                      <a:lnTo>
                        <a:pt x="581335" y="230227"/>
                      </a:lnTo>
                      <a:lnTo>
                        <a:pt x="533935" y="239212"/>
                      </a:lnTo>
                      <a:lnTo>
                        <a:pt x="485589" y="244602"/>
                      </a:lnTo>
                      <a:lnTo>
                        <a:pt x="436770" y="246399"/>
                      </a:lnTo>
                      <a:lnTo>
                        <a:pt x="125907" y="246399"/>
                      </a:lnTo>
                      <a:lnTo>
                        <a:pt x="137876" y="256033"/>
                      </a:lnTo>
                      <a:lnTo>
                        <a:pt x="181163" y="281545"/>
                      </a:lnTo>
                      <a:lnTo>
                        <a:pt x="228011" y="302417"/>
                      </a:lnTo>
                      <a:lnTo>
                        <a:pt x="277709" y="318651"/>
                      </a:lnTo>
                      <a:lnTo>
                        <a:pt x="329543" y="330246"/>
                      </a:lnTo>
                      <a:lnTo>
                        <a:pt x="382801" y="337203"/>
                      </a:lnTo>
                      <a:lnTo>
                        <a:pt x="436770" y="339522"/>
                      </a:lnTo>
                      <a:close/>
                    </a:path>
                    <a:path w="875664" h="339725">
                      <a:moveTo>
                        <a:pt x="125907" y="246399"/>
                      </a:moveTo>
                      <a:lnTo>
                        <a:pt x="436770" y="246399"/>
                      </a:lnTo>
                      <a:lnTo>
                        <a:pt x="387951" y="244602"/>
                      </a:lnTo>
                      <a:lnTo>
                        <a:pt x="339604" y="239212"/>
                      </a:lnTo>
                      <a:lnTo>
                        <a:pt x="292204" y="230227"/>
                      </a:lnTo>
                      <a:lnTo>
                        <a:pt x="246222" y="217647"/>
                      </a:lnTo>
                      <a:lnTo>
                        <a:pt x="202132" y="201473"/>
                      </a:lnTo>
                      <a:lnTo>
                        <a:pt x="160406" y="181704"/>
                      </a:lnTo>
                      <a:lnTo>
                        <a:pt x="121518" y="158340"/>
                      </a:lnTo>
                      <a:lnTo>
                        <a:pt x="77837" y="124147"/>
                      </a:lnTo>
                      <a:lnTo>
                        <a:pt x="43026" y="86917"/>
                      </a:lnTo>
                      <a:lnTo>
                        <a:pt x="17083" y="47342"/>
                      </a:lnTo>
                      <a:lnTo>
                        <a:pt x="0" y="6109"/>
                      </a:lnTo>
                      <a:lnTo>
                        <a:pt x="15966" y="81594"/>
                      </a:lnTo>
                      <a:lnTo>
                        <a:pt x="28634" y="128853"/>
                      </a:lnTo>
                      <a:lnTo>
                        <a:pt x="53173" y="174405"/>
                      </a:lnTo>
                      <a:lnTo>
                        <a:pt x="89586" y="217161"/>
                      </a:lnTo>
                      <a:lnTo>
                        <a:pt x="125907" y="246399"/>
                      </a:lnTo>
                      <a:close/>
                    </a:path>
                    <a:path w="875664" h="339725">
                      <a:moveTo>
                        <a:pt x="854667" y="97467"/>
                      </a:moveTo>
                      <a:close/>
                    </a:path>
                  </a:pathLst>
                </a:custGeom>
                <a:gradFill>
                  <a:gsLst>
                    <a:gs pos="0">
                      <a:srgbClr val="002060"/>
                    </a:gs>
                    <a:gs pos="50000">
                      <a:schemeClr val="accent4">
                        <a:tint val="44500"/>
                        <a:satMod val="160000"/>
                      </a:schemeClr>
                    </a:gs>
                    <a:gs pos="100000">
                      <a:schemeClr val="accent4">
                        <a:tint val="23500"/>
                        <a:satMod val="160000"/>
                      </a:schemeClr>
                    </a:gs>
                  </a:gsLst>
                  <a:lin ang="16200000" scaled="1"/>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object 846">
                  <a:extLst>
                    <a:ext uri="{FF2B5EF4-FFF2-40B4-BE49-F238E27FC236}">
                      <a16:creationId xmlns:a16="http://schemas.microsoft.com/office/drawing/2014/main" id="{4CABB4A8-8227-4E28-8986-5A1070C82D03}"/>
                    </a:ext>
                  </a:extLst>
                </p:cNvPr>
                <p:cNvSpPr/>
                <p:nvPr/>
              </p:nvSpPr>
              <p:spPr>
                <a:xfrm>
                  <a:off x="8136381" y="2022967"/>
                  <a:ext cx="1872225" cy="1406061"/>
                </a:xfrm>
                <a:prstGeom prst="rect">
                  <a:avLst/>
                </a:prstGeom>
                <a:blipFill>
                  <a:blip r:embed="rId21"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object 847">
                  <a:extLst>
                    <a:ext uri="{FF2B5EF4-FFF2-40B4-BE49-F238E27FC236}">
                      <a16:creationId xmlns:a16="http://schemas.microsoft.com/office/drawing/2014/main" id="{558A0847-DE05-4C3F-AC40-A1DBC99B80E9}"/>
                    </a:ext>
                  </a:extLst>
                </p:cNvPr>
                <p:cNvSpPr/>
                <p:nvPr/>
              </p:nvSpPr>
              <p:spPr>
                <a:xfrm>
                  <a:off x="9144840" y="2732222"/>
                  <a:ext cx="861042" cy="495214"/>
                </a:xfrm>
                <a:prstGeom prst="rect">
                  <a:avLst/>
                </a:prstGeom>
                <a:blipFill>
                  <a:blip r:embed="rId22"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object 848">
                  <a:extLst>
                    <a:ext uri="{FF2B5EF4-FFF2-40B4-BE49-F238E27FC236}">
                      <a16:creationId xmlns:a16="http://schemas.microsoft.com/office/drawing/2014/main" id="{54A4833D-D331-41C9-918A-25E4E71AD2D3}"/>
                    </a:ext>
                  </a:extLst>
                </p:cNvPr>
                <p:cNvSpPr/>
                <p:nvPr/>
              </p:nvSpPr>
              <p:spPr>
                <a:xfrm>
                  <a:off x="9575349" y="2937513"/>
                  <a:ext cx="304800" cy="285752"/>
                </a:xfrm>
                <a:custGeom>
                  <a:avLst/>
                  <a:gdLst/>
                  <a:ahLst/>
                  <a:cxnLst/>
                  <a:rect l="l" t="t" r="r" b="b"/>
                  <a:pathLst>
                    <a:path w="304800" h="285750">
                      <a:moveTo>
                        <a:pt x="77596" y="285586"/>
                      </a:moveTo>
                      <a:lnTo>
                        <a:pt x="126929" y="277472"/>
                      </a:lnTo>
                      <a:lnTo>
                        <a:pt x="174839" y="265388"/>
                      </a:lnTo>
                      <a:lnTo>
                        <a:pt x="220766" y="249333"/>
                      </a:lnTo>
                      <a:lnTo>
                        <a:pt x="264152" y="229304"/>
                      </a:lnTo>
                      <a:lnTo>
                        <a:pt x="304436" y="205301"/>
                      </a:lnTo>
                      <a:lnTo>
                        <a:pt x="0" y="0"/>
                      </a:lnTo>
                      <a:lnTo>
                        <a:pt x="77596" y="285586"/>
                      </a:lnTo>
                      <a:close/>
                    </a:path>
                  </a:pathLst>
                </a:custGeom>
                <a:solidFill>
                  <a:srgbClr val="5F6369">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object 849">
                  <a:extLst>
                    <a:ext uri="{FF2B5EF4-FFF2-40B4-BE49-F238E27FC236}">
                      <a16:creationId xmlns:a16="http://schemas.microsoft.com/office/drawing/2014/main" id="{26392825-1AA6-432C-B8C2-4E22B6D29E3D}"/>
                    </a:ext>
                  </a:extLst>
                </p:cNvPr>
                <p:cNvSpPr/>
                <p:nvPr/>
              </p:nvSpPr>
              <p:spPr>
                <a:xfrm>
                  <a:off x="9270908" y="2647184"/>
                  <a:ext cx="608876" cy="542105"/>
                </a:xfrm>
                <a:prstGeom prst="rect">
                  <a:avLst/>
                </a:prstGeom>
                <a:blipFill>
                  <a:blip r:embed="rId23"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object 850">
                  <a:extLst>
                    <a:ext uri="{FF2B5EF4-FFF2-40B4-BE49-F238E27FC236}">
                      <a16:creationId xmlns:a16="http://schemas.microsoft.com/office/drawing/2014/main" id="{BD7769B7-61ED-4C00-98C8-54A48E21B640}"/>
                    </a:ext>
                  </a:extLst>
                </p:cNvPr>
                <p:cNvSpPr/>
                <p:nvPr/>
              </p:nvSpPr>
              <p:spPr>
                <a:xfrm>
                  <a:off x="9611049" y="2980244"/>
                  <a:ext cx="274954" cy="185420"/>
                </a:xfrm>
                <a:custGeom>
                  <a:avLst/>
                  <a:gdLst/>
                  <a:ahLst/>
                  <a:cxnLst/>
                  <a:rect l="l" t="t" r="r" b="b"/>
                  <a:pathLst>
                    <a:path w="274954" h="185419">
                      <a:moveTo>
                        <a:pt x="264660" y="185157"/>
                      </a:moveTo>
                      <a:lnTo>
                        <a:pt x="266170" y="184164"/>
                      </a:lnTo>
                      <a:lnTo>
                        <a:pt x="267730" y="183232"/>
                      </a:lnTo>
                      <a:lnTo>
                        <a:pt x="271000" y="181025"/>
                      </a:lnTo>
                      <a:lnTo>
                        <a:pt x="274482" y="178584"/>
                      </a:lnTo>
                      <a:lnTo>
                        <a:pt x="9644" y="0"/>
                      </a:lnTo>
                      <a:lnTo>
                        <a:pt x="8103" y="1326"/>
                      </a:lnTo>
                      <a:lnTo>
                        <a:pt x="6481" y="2614"/>
                      </a:lnTo>
                      <a:lnTo>
                        <a:pt x="3166" y="4847"/>
                      </a:lnTo>
                      <a:lnTo>
                        <a:pt x="1607" y="5796"/>
                      </a:lnTo>
                      <a:lnTo>
                        <a:pt x="0" y="6685"/>
                      </a:lnTo>
                      <a:lnTo>
                        <a:pt x="264660" y="185157"/>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object 851">
                  <a:extLst>
                    <a:ext uri="{FF2B5EF4-FFF2-40B4-BE49-F238E27FC236}">
                      <a16:creationId xmlns:a16="http://schemas.microsoft.com/office/drawing/2014/main" id="{BAD07CCB-4ACE-4057-A7E2-6394FBB48ADF}"/>
                    </a:ext>
                  </a:extLst>
                </p:cNvPr>
                <p:cNvSpPr/>
                <p:nvPr/>
              </p:nvSpPr>
              <p:spPr>
                <a:xfrm>
                  <a:off x="9611049" y="2986932"/>
                  <a:ext cx="269241" cy="271784"/>
                </a:xfrm>
                <a:custGeom>
                  <a:avLst/>
                  <a:gdLst/>
                  <a:ahLst/>
                  <a:cxnLst/>
                  <a:rect l="l" t="t" r="r" b="b"/>
                  <a:pathLst>
                    <a:path w="269240" h="271780">
                      <a:moveTo>
                        <a:pt x="264660" y="271616"/>
                      </a:moveTo>
                      <a:lnTo>
                        <a:pt x="266170" y="270632"/>
                      </a:lnTo>
                      <a:lnTo>
                        <a:pt x="267730" y="269699"/>
                      </a:lnTo>
                      <a:lnTo>
                        <a:pt x="269222" y="268694"/>
                      </a:lnTo>
                      <a:lnTo>
                        <a:pt x="269013" y="254258"/>
                      </a:lnTo>
                      <a:lnTo>
                        <a:pt x="264885" y="192909"/>
                      </a:lnTo>
                      <a:lnTo>
                        <a:pt x="264660" y="178471"/>
                      </a:lnTo>
                      <a:lnTo>
                        <a:pt x="0" y="0"/>
                      </a:lnTo>
                      <a:lnTo>
                        <a:pt x="0" y="93148"/>
                      </a:lnTo>
                      <a:lnTo>
                        <a:pt x="264660" y="271616"/>
                      </a:lnTo>
                      <a:close/>
                    </a:path>
                  </a:pathLst>
                </a:custGeom>
                <a:solidFill>
                  <a:srgbClr val="474B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object 852">
                  <a:extLst>
                    <a:ext uri="{FF2B5EF4-FFF2-40B4-BE49-F238E27FC236}">
                      <a16:creationId xmlns:a16="http://schemas.microsoft.com/office/drawing/2014/main" id="{04988B09-FE11-476C-B9D2-63F474467CEA}"/>
                    </a:ext>
                  </a:extLst>
                </p:cNvPr>
                <p:cNvSpPr/>
                <p:nvPr/>
              </p:nvSpPr>
              <p:spPr>
                <a:xfrm>
                  <a:off x="9157443" y="2961515"/>
                  <a:ext cx="365762" cy="74932"/>
                </a:xfrm>
                <a:custGeom>
                  <a:avLst/>
                  <a:gdLst/>
                  <a:ahLst/>
                  <a:cxnLst/>
                  <a:rect l="l" t="t" r="r" b="b"/>
                  <a:pathLst>
                    <a:path w="365759" h="74930">
                      <a:moveTo>
                        <a:pt x="3556" y="74409"/>
                      </a:moveTo>
                      <a:lnTo>
                        <a:pt x="365242" y="9057"/>
                      </a:lnTo>
                      <a:lnTo>
                        <a:pt x="363620" y="6113"/>
                      </a:lnTo>
                      <a:lnTo>
                        <a:pt x="362514" y="3078"/>
                      </a:lnTo>
                      <a:lnTo>
                        <a:pt x="361920" y="0"/>
                      </a:lnTo>
                      <a:lnTo>
                        <a:pt x="0" y="65395"/>
                      </a:lnTo>
                      <a:lnTo>
                        <a:pt x="1109" y="68409"/>
                      </a:lnTo>
                      <a:lnTo>
                        <a:pt x="2305" y="71413"/>
                      </a:lnTo>
                      <a:lnTo>
                        <a:pt x="3556" y="74409"/>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object 853">
                  <a:extLst>
                    <a:ext uri="{FF2B5EF4-FFF2-40B4-BE49-F238E27FC236}">
                      <a16:creationId xmlns:a16="http://schemas.microsoft.com/office/drawing/2014/main" id="{51378A7F-DE2A-4E04-8364-D4ABBCFA92E7}"/>
                    </a:ext>
                  </a:extLst>
                </p:cNvPr>
                <p:cNvSpPr/>
                <p:nvPr/>
              </p:nvSpPr>
              <p:spPr>
                <a:xfrm>
                  <a:off x="9160627" y="2970572"/>
                  <a:ext cx="362586" cy="158751"/>
                </a:xfrm>
                <a:custGeom>
                  <a:avLst/>
                  <a:gdLst/>
                  <a:ahLst/>
                  <a:cxnLst/>
                  <a:rect l="l" t="t" r="r" b="b"/>
                  <a:pathLst>
                    <a:path w="362584" h="158750">
                      <a:moveTo>
                        <a:pt x="372" y="158505"/>
                      </a:moveTo>
                      <a:lnTo>
                        <a:pt x="362058" y="93153"/>
                      </a:lnTo>
                      <a:lnTo>
                        <a:pt x="362058" y="0"/>
                      </a:lnTo>
                      <a:lnTo>
                        <a:pt x="372" y="65352"/>
                      </a:lnTo>
                      <a:lnTo>
                        <a:pt x="662" y="80757"/>
                      </a:lnTo>
                      <a:lnTo>
                        <a:pt x="317" y="111935"/>
                      </a:lnTo>
                      <a:lnTo>
                        <a:pt x="0" y="143110"/>
                      </a:lnTo>
                      <a:lnTo>
                        <a:pt x="372" y="158505"/>
                      </a:lnTo>
                      <a:close/>
                    </a:path>
                  </a:pathLst>
                </a:custGeom>
                <a:solidFill>
                  <a:srgbClr val="5F63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object 854">
                  <a:extLst>
                    <a:ext uri="{FF2B5EF4-FFF2-40B4-BE49-F238E27FC236}">
                      <a16:creationId xmlns:a16="http://schemas.microsoft.com/office/drawing/2014/main" id="{5E1195BF-29B4-4FF8-847B-454912F986A2}"/>
                    </a:ext>
                  </a:extLst>
                </p:cNvPr>
                <p:cNvSpPr/>
                <p:nvPr/>
              </p:nvSpPr>
              <p:spPr>
                <a:xfrm>
                  <a:off x="9096735" y="2793372"/>
                  <a:ext cx="951230" cy="495304"/>
                </a:xfrm>
                <a:custGeom>
                  <a:avLst/>
                  <a:gdLst/>
                  <a:ahLst/>
                  <a:cxnLst/>
                  <a:rect l="l" t="t" r="r" b="b"/>
                  <a:pathLst>
                    <a:path w="951229" h="495300">
                      <a:moveTo>
                        <a:pt x="475499" y="494780"/>
                      </a:moveTo>
                      <a:lnTo>
                        <a:pt x="527569" y="492864"/>
                      </a:lnTo>
                      <a:lnTo>
                        <a:pt x="579134" y="487114"/>
                      </a:lnTo>
                      <a:lnTo>
                        <a:pt x="629690" y="477531"/>
                      </a:lnTo>
                      <a:lnTo>
                        <a:pt x="678733" y="464114"/>
                      </a:lnTo>
                      <a:lnTo>
                        <a:pt x="725758" y="446865"/>
                      </a:lnTo>
                      <a:lnTo>
                        <a:pt x="770261" y="425781"/>
                      </a:lnTo>
                      <a:lnTo>
                        <a:pt x="811738" y="400864"/>
                      </a:lnTo>
                      <a:lnTo>
                        <a:pt x="854288" y="368030"/>
                      </a:lnTo>
                      <a:lnTo>
                        <a:pt x="889105" y="332493"/>
                      </a:lnTo>
                      <a:lnTo>
                        <a:pt x="916185" y="294794"/>
                      </a:lnTo>
                      <a:lnTo>
                        <a:pt x="935529" y="255473"/>
                      </a:lnTo>
                      <a:lnTo>
                        <a:pt x="947134" y="215072"/>
                      </a:lnTo>
                      <a:lnTo>
                        <a:pt x="951002" y="174131"/>
                      </a:lnTo>
                      <a:lnTo>
                        <a:pt x="946239" y="128759"/>
                      </a:lnTo>
                      <a:lnTo>
                        <a:pt x="931956" y="84122"/>
                      </a:lnTo>
                      <a:lnTo>
                        <a:pt x="908159" y="40956"/>
                      </a:lnTo>
                      <a:lnTo>
                        <a:pt x="874853" y="0"/>
                      </a:lnTo>
                      <a:lnTo>
                        <a:pt x="890725" y="28505"/>
                      </a:lnTo>
                      <a:lnTo>
                        <a:pt x="902058" y="57758"/>
                      </a:lnTo>
                      <a:lnTo>
                        <a:pt x="908859" y="87518"/>
                      </a:lnTo>
                      <a:lnTo>
                        <a:pt x="911126" y="117533"/>
                      </a:lnTo>
                      <a:lnTo>
                        <a:pt x="906022" y="162498"/>
                      </a:lnTo>
                      <a:lnTo>
                        <a:pt x="890710" y="206607"/>
                      </a:lnTo>
                      <a:lnTo>
                        <a:pt x="865192" y="249005"/>
                      </a:lnTo>
                      <a:lnTo>
                        <a:pt x="829468" y="288837"/>
                      </a:lnTo>
                      <a:lnTo>
                        <a:pt x="783540" y="325249"/>
                      </a:lnTo>
                      <a:lnTo>
                        <a:pt x="738922" y="351540"/>
                      </a:lnTo>
                      <a:lnTo>
                        <a:pt x="690637" y="373050"/>
                      </a:lnTo>
                      <a:lnTo>
                        <a:pt x="639420" y="389781"/>
                      </a:lnTo>
                      <a:lnTo>
                        <a:pt x="586001" y="401731"/>
                      </a:lnTo>
                      <a:lnTo>
                        <a:pt x="531115" y="408901"/>
                      </a:lnTo>
                      <a:lnTo>
                        <a:pt x="475499" y="411291"/>
                      </a:lnTo>
                      <a:lnTo>
                        <a:pt x="156625" y="411291"/>
                      </a:lnTo>
                      <a:lnTo>
                        <a:pt x="180750" y="425784"/>
                      </a:lnTo>
                      <a:lnTo>
                        <a:pt x="225251" y="446866"/>
                      </a:lnTo>
                      <a:lnTo>
                        <a:pt x="272275" y="464115"/>
                      </a:lnTo>
                      <a:lnTo>
                        <a:pt x="321315" y="477531"/>
                      </a:lnTo>
                      <a:lnTo>
                        <a:pt x="371869" y="487114"/>
                      </a:lnTo>
                      <a:lnTo>
                        <a:pt x="423431" y="492864"/>
                      </a:lnTo>
                      <a:lnTo>
                        <a:pt x="475499" y="494780"/>
                      </a:lnTo>
                      <a:close/>
                    </a:path>
                    <a:path w="951229" h="495300">
                      <a:moveTo>
                        <a:pt x="156625" y="411291"/>
                      </a:moveTo>
                      <a:lnTo>
                        <a:pt x="475499" y="411291"/>
                      </a:lnTo>
                      <a:lnTo>
                        <a:pt x="419880" y="408901"/>
                      </a:lnTo>
                      <a:lnTo>
                        <a:pt x="364994" y="401730"/>
                      </a:lnTo>
                      <a:lnTo>
                        <a:pt x="311576" y="389779"/>
                      </a:lnTo>
                      <a:lnTo>
                        <a:pt x="260360" y="373048"/>
                      </a:lnTo>
                      <a:lnTo>
                        <a:pt x="212081" y="351538"/>
                      </a:lnTo>
                      <a:lnTo>
                        <a:pt x="167472" y="325249"/>
                      </a:lnTo>
                      <a:lnTo>
                        <a:pt x="121538" y="288836"/>
                      </a:lnTo>
                      <a:lnTo>
                        <a:pt x="85812" y="249003"/>
                      </a:lnTo>
                      <a:lnTo>
                        <a:pt x="60295" y="206603"/>
                      </a:lnTo>
                      <a:lnTo>
                        <a:pt x="44986" y="162492"/>
                      </a:lnTo>
                      <a:lnTo>
                        <a:pt x="39883" y="117524"/>
                      </a:lnTo>
                      <a:lnTo>
                        <a:pt x="42150" y="87515"/>
                      </a:lnTo>
                      <a:lnTo>
                        <a:pt x="48949" y="57756"/>
                      </a:lnTo>
                      <a:lnTo>
                        <a:pt x="60281" y="28499"/>
                      </a:lnTo>
                      <a:lnTo>
                        <a:pt x="76137" y="8"/>
                      </a:lnTo>
                      <a:lnTo>
                        <a:pt x="42835" y="40961"/>
                      </a:lnTo>
                      <a:lnTo>
                        <a:pt x="19041" y="84124"/>
                      </a:lnTo>
                      <a:lnTo>
                        <a:pt x="4760" y="128762"/>
                      </a:lnTo>
                      <a:lnTo>
                        <a:pt x="0" y="174140"/>
                      </a:lnTo>
                      <a:lnTo>
                        <a:pt x="3869" y="215080"/>
                      </a:lnTo>
                      <a:lnTo>
                        <a:pt x="15476" y="255480"/>
                      </a:lnTo>
                      <a:lnTo>
                        <a:pt x="34819" y="294797"/>
                      </a:lnTo>
                      <a:lnTo>
                        <a:pt x="61898" y="332494"/>
                      </a:lnTo>
                      <a:lnTo>
                        <a:pt x="96717" y="368031"/>
                      </a:lnTo>
                      <a:lnTo>
                        <a:pt x="139274" y="400868"/>
                      </a:lnTo>
                      <a:lnTo>
                        <a:pt x="156625" y="411291"/>
                      </a:lnTo>
                      <a:close/>
                    </a:path>
                  </a:pathLst>
                </a:custGeom>
                <a:solidFill>
                  <a:srgbClr val="868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object 855">
                  <a:extLst>
                    <a:ext uri="{FF2B5EF4-FFF2-40B4-BE49-F238E27FC236}">
                      <a16:creationId xmlns:a16="http://schemas.microsoft.com/office/drawing/2014/main" id="{735B1FDC-FBFA-4970-BA0E-EEEB5D2D37AE}"/>
                    </a:ext>
                  </a:extLst>
                </p:cNvPr>
                <p:cNvSpPr/>
                <p:nvPr/>
              </p:nvSpPr>
              <p:spPr>
                <a:xfrm>
                  <a:off x="9106396" y="3025359"/>
                  <a:ext cx="934086" cy="362587"/>
                </a:xfrm>
                <a:custGeom>
                  <a:avLst/>
                  <a:gdLst/>
                  <a:ahLst/>
                  <a:cxnLst/>
                  <a:rect l="l" t="t" r="r" b="b"/>
                  <a:pathLst>
                    <a:path w="934084" h="362585">
                      <a:moveTo>
                        <a:pt x="465840" y="362120"/>
                      </a:moveTo>
                      <a:lnTo>
                        <a:pt x="515209" y="360303"/>
                      </a:lnTo>
                      <a:lnTo>
                        <a:pt x="564100" y="354851"/>
                      </a:lnTo>
                      <a:lnTo>
                        <a:pt x="612034" y="345765"/>
                      </a:lnTo>
                      <a:lnTo>
                        <a:pt x="658534" y="333044"/>
                      </a:lnTo>
                      <a:lnTo>
                        <a:pt x="703121" y="316688"/>
                      </a:lnTo>
                      <a:lnTo>
                        <a:pt x="745317" y="296696"/>
                      </a:lnTo>
                      <a:lnTo>
                        <a:pt x="784643" y="273068"/>
                      </a:lnTo>
                      <a:lnTo>
                        <a:pt x="832331" y="235241"/>
                      </a:lnTo>
                      <a:lnTo>
                        <a:pt x="869402" y="193798"/>
                      </a:lnTo>
                      <a:lnTo>
                        <a:pt x="895769" y="149789"/>
                      </a:lnTo>
                      <a:lnTo>
                        <a:pt x="911531" y="103953"/>
                      </a:lnTo>
                      <a:lnTo>
                        <a:pt x="933552" y="0"/>
                      </a:lnTo>
                      <a:lnTo>
                        <a:pt x="915921" y="45760"/>
                      </a:lnTo>
                      <a:lnTo>
                        <a:pt x="888134" y="89703"/>
                      </a:lnTo>
                      <a:lnTo>
                        <a:pt x="850187" y="131015"/>
                      </a:lnTo>
                      <a:lnTo>
                        <a:pt x="802069" y="168885"/>
                      </a:lnTo>
                      <a:lnTo>
                        <a:pt x="760489" y="193850"/>
                      </a:lnTo>
                      <a:lnTo>
                        <a:pt x="716094" y="214883"/>
                      </a:lnTo>
                      <a:lnTo>
                        <a:pt x="669071" y="232132"/>
                      </a:lnTo>
                      <a:lnTo>
                        <a:pt x="620030" y="245548"/>
                      </a:lnTo>
                      <a:lnTo>
                        <a:pt x="569475" y="255131"/>
                      </a:lnTo>
                      <a:lnTo>
                        <a:pt x="517910" y="260880"/>
                      </a:lnTo>
                      <a:lnTo>
                        <a:pt x="465840" y="262797"/>
                      </a:lnTo>
                      <a:lnTo>
                        <a:pt x="133822" y="262797"/>
                      </a:lnTo>
                      <a:lnTo>
                        <a:pt x="147049" y="273073"/>
                      </a:lnTo>
                      <a:lnTo>
                        <a:pt x="186371" y="296700"/>
                      </a:lnTo>
                      <a:lnTo>
                        <a:pt x="228565" y="316691"/>
                      </a:lnTo>
                      <a:lnTo>
                        <a:pt x="273150" y="333047"/>
                      </a:lnTo>
                      <a:lnTo>
                        <a:pt x="319649" y="345767"/>
                      </a:lnTo>
                      <a:lnTo>
                        <a:pt x="367583" y="354852"/>
                      </a:lnTo>
                      <a:lnTo>
                        <a:pt x="416473" y="360303"/>
                      </a:lnTo>
                      <a:lnTo>
                        <a:pt x="465840" y="362120"/>
                      </a:lnTo>
                      <a:close/>
                    </a:path>
                    <a:path w="934084" h="362585">
                      <a:moveTo>
                        <a:pt x="133822" y="262797"/>
                      </a:moveTo>
                      <a:lnTo>
                        <a:pt x="465840" y="262797"/>
                      </a:lnTo>
                      <a:lnTo>
                        <a:pt x="413773" y="260880"/>
                      </a:lnTo>
                      <a:lnTo>
                        <a:pt x="362209" y="255131"/>
                      </a:lnTo>
                      <a:lnTo>
                        <a:pt x="311654" y="245547"/>
                      </a:lnTo>
                      <a:lnTo>
                        <a:pt x="262612" y="232131"/>
                      </a:lnTo>
                      <a:lnTo>
                        <a:pt x="215587" y="214881"/>
                      </a:lnTo>
                      <a:lnTo>
                        <a:pt x="171083" y="193798"/>
                      </a:lnTo>
                      <a:lnTo>
                        <a:pt x="129607" y="168881"/>
                      </a:lnTo>
                      <a:lnTo>
                        <a:pt x="83017" y="132410"/>
                      </a:lnTo>
                      <a:lnTo>
                        <a:pt x="45889" y="92703"/>
                      </a:lnTo>
                      <a:lnTo>
                        <a:pt x="18219" y="50495"/>
                      </a:lnTo>
                      <a:lnTo>
                        <a:pt x="0" y="6516"/>
                      </a:lnTo>
                      <a:lnTo>
                        <a:pt x="17028" y="87026"/>
                      </a:lnTo>
                      <a:lnTo>
                        <a:pt x="26825" y="127458"/>
                      </a:lnTo>
                      <a:lnTo>
                        <a:pt x="44724" y="166873"/>
                      </a:lnTo>
                      <a:lnTo>
                        <a:pt x="70726" y="204677"/>
                      </a:lnTo>
                      <a:lnTo>
                        <a:pt x="104834" y="240275"/>
                      </a:lnTo>
                      <a:lnTo>
                        <a:pt x="133822" y="262797"/>
                      </a:lnTo>
                      <a:close/>
                    </a:path>
                  </a:pathLst>
                </a:custGeom>
                <a:gradFill>
                  <a:gsLst>
                    <a:gs pos="0">
                      <a:srgbClr val="002060"/>
                    </a:gs>
                    <a:gs pos="50000">
                      <a:schemeClr val="accent4">
                        <a:tint val="44500"/>
                        <a:satMod val="160000"/>
                      </a:schemeClr>
                    </a:gs>
                    <a:gs pos="100000">
                      <a:schemeClr val="accent4">
                        <a:tint val="23500"/>
                        <a:satMod val="160000"/>
                      </a:schemeClr>
                    </a:gs>
                  </a:gsLst>
                  <a:lin ang="16200000" scaled="1"/>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object 856">
                  <a:extLst>
                    <a:ext uri="{FF2B5EF4-FFF2-40B4-BE49-F238E27FC236}">
                      <a16:creationId xmlns:a16="http://schemas.microsoft.com/office/drawing/2014/main" id="{C625C578-8024-4969-B47F-0E360C634850}"/>
                    </a:ext>
                  </a:extLst>
                </p:cNvPr>
                <p:cNvSpPr/>
                <p:nvPr/>
              </p:nvSpPr>
              <p:spPr>
                <a:xfrm>
                  <a:off x="9136621" y="2617146"/>
                  <a:ext cx="871857" cy="588014"/>
                </a:xfrm>
                <a:custGeom>
                  <a:avLst/>
                  <a:gdLst/>
                  <a:ahLst/>
                  <a:cxnLst/>
                  <a:rect l="l" t="t" r="r" b="b"/>
                  <a:pathLst>
                    <a:path w="871854" h="588010">
                      <a:moveTo>
                        <a:pt x="435614" y="587517"/>
                      </a:moveTo>
                      <a:lnTo>
                        <a:pt x="491237" y="585127"/>
                      </a:lnTo>
                      <a:lnTo>
                        <a:pt x="546124" y="577956"/>
                      </a:lnTo>
                      <a:lnTo>
                        <a:pt x="599542" y="566005"/>
                      </a:lnTo>
                      <a:lnTo>
                        <a:pt x="650759" y="549273"/>
                      </a:lnTo>
                      <a:lnTo>
                        <a:pt x="699041" y="527762"/>
                      </a:lnTo>
                      <a:lnTo>
                        <a:pt x="743655" y="501470"/>
                      </a:lnTo>
                      <a:lnTo>
                        <a:pt x="789584" y="465060"/>
                      </a:lnTo>
                      <a:lnTo>
                        <a:pt x="825309" y="425228"/>
                      </a:lnTo>
                      <a:lnTo>
                        <a:pt x="850827" y="382829"/>
                      </a:lnTo>
                      <a:lnTo>
                        <a:pt x="866137" y="338724"/>
                      </a:lnTo>
                      <a:lnTo>
                        <a:pt x="871240" y="293750"/>
                      </a:lnTo>
                      <a:lnTo>
                        <a:pt x="866136" y="248788"/>
                      </a:lnTo>
                      <a:lnTo>
                        <a:pt x="850826" y="204679"/>
                      </a:lnTo>
                      <a:lnTo>
                        <a:pt x="825310" y="162281"/>
                      </a:lnTo>
                      <a:lnTo>
                        <a:pt x="789587" y="122447"/>
                      </a:lnTo>
                      <a:lnTo>
                        <a:pt x="743655" y="86033"/>
                      </a:lnTo>
                      <a:lnTo>
                        <a:pt x="699041" y="59745"/>
                      </a:lnTo>
                      <a:lnTo>
                        <a:pt x="650759" y="38236"/>
                      </a:lnTo>
                      <a:lnTo>
                        <a:pt x="599542" y="21507"/>
                      </a:lnTo>
                      <a:lnTo>
                        <a:pt x="546123" y="9559"/>
                      </a:lnTo>
                      <a:lnTo>
                        <a:pt x="491235" y="2389"/>
                      </a:lnTo>
                      <a:lnTo>
                        <a:pt x="435611" y="0"/>
                      </a:lnTo>
                      <a:lnTo>
                        <a:pt x="379987" y="2390"/>
                      </a:lnTo>
                      <a:lnTo>
                        <a:pt x="355999" y="5523"/>
                      </a:lnTo>
                      <a:lnTo>
                        <a:pt x="435611" y="5523"/>
                      </a:lnTo>
                      <a:lnTo>
                        <a:pt x="490214" y="7868"/>
                      </a:lnTo>
                      <a:lnTo>
                        <a:pt x="544067" y="14903"/>
                      </a:lnTo>
                      <a:lnTo>
                        <a:pt x="596475" y="26627"/>
                      </a:lnTo>
                      <a:lnTo>
                        <a:pt x="646723" y="43042"/>
                      </a:lnTo>
                      <a:lnTo>
                        <a:pt x="694092" y="64146"/>
                      </a:lnTo>
                      <a:lnTo>
                        <a:pt x="737864" y="89940"/>
                      </a:lnTo>
                      <a:lnTo>
                        <a:pt x="782934" y="125668"/>
                      </a:lnTo>
                      <a:lnTo>
                        <a:pt x="817986" y="164753"/>
                      </a:lnTo>
                      <a:lnTo>
                        <a:pt x="843022" y="206356"/>
                      </a:lnTo>
                      <a:lnTo>
                        <a:pt x="858042" y="249637"/>
                      </a:lnTo>
                      <a:lnTo>
                        <a:pt x="863048" y="293758"/>
                      </a:lnTo>
                      <a:lnTo>
                        <a:pt x="858041" y="337879"/>
                      </a:lnTo>
                      <a:lnTo>
                        <a:pt x="843019" y="381158"/>
                      </a:lnTo>
                      <a:lnTo>
                        <a:pt x="817982" y="422759"/>
                      </a:lnTo>
                      <a:lnTo>
                        <a:pt x="782930" y="461841"/>
                      </a:lnTo>
                      <a:lnTo>
                        <a:pt x="737857" y="497573"/>
                      </a:lnTo>
                      <a:lnTo>
                        <a:pt x="694083" y="523367"/>
                      </a:lnTo>
                      <a:lnTo>
                        <a:pt x="646710" y="544472"/>
                      </a:lnTo>
                      <a:lnTo>
                        <a:pt x="596458" y="560887"/>
                      </a:lnTo>
                      <a:lnTo>
                        <a:pt x="544045" y="572613"/>
                      </a:lnTo>
                      <a:lnTo>
                        <a:pt x="490191" y="579648"/>
                      </a:lnTo>
                      <a:lnTo>
                        <a:pt x="435614" y="581994"/>
                      </a:lnTo>
                      <a:lnTo>
                        <a:pt x="356012" y="581994"/>
                      </a:lnTo>
                      <a:lnTo>
                        <a:pt x="379998" y="585127"/>
                      </a:lnTo>
                      <a:lnTo>
                        <a:pt x="435614" y="587517"/>
                      </a:lnTo>
                      <a:close/>
                    </a:path>
                    <a:path w="871854" h="588010">
                      <a:moveTo>
                        <a:pt x="356012" y="581994"/>
                      </a:moveTo>
                      <a:lnTo>
                        <a:pt x="435614" y="581994"/>
                      </a:lnTo>
                      <a:lnTo>
                        <a:pt x="381043" y="579648"/>
                      </a:lnTo>
                      <a:lnTo>
                        <a:pt x="327191" y="572613"/>
                      </a:lnTo>
                      <a:lnTo>
                        <a:pt x="274777" y="560887"/>
                      </a:lnTo>
                      <a:lnTo>
                        <a:pt x="224523" y="544471"/>
                      </a:lnTo>
                      <a:lnTo>
                        <a:pt x="177148" y="523364"/>
                      </a:lnTo>
                      <a:lnTo>
                        <a:pt x="133374" y="497568"/>
                      </a:lnTo>
                      <a:lnTo>
                        <a:pt x="88308" y="461841"/>
                      </a:lnTo>
                      <a:lnTo>
                        <a:pt x="53253" y="422756"/>
                      </a:lnTo>
                      <a:lnTo>
                        <a:pt x="28214" y="381153"/>
                      </a:lnTo>
                      <a:lnTo>
                        <a:pt x="13192" y="337872"/>
                      </a:lnTo>
                      <a:lnTo>
                        <a:pt x="8184" y="293750"/>
                      </a:lnTo>
                      <a:lnTo>
                        <a:pt x="13192" y="249631"/>
                      </a:lnTo>
                      <a:lnTo>
                        <a:pt x="28214" y="206352"/>
                      </a:lnTo>
                      <a:lnTo>
                        <a:pt x="53252" y="164751"/>
                      </a:lnTo>
                      <a:lnTo>
                        <a:pt x="88306" y="125667"/>
                      </a:lnTo>
                      <a:lnTo>
                        <a:pt x="133375" y="89940"/>
                      </a:lnTo>
                      <a:lnTo>
                        <a:pt x="177148" y="64144"/>
                      </a:lnTo>
                      <a:lnTo>
                        <a:pt x="224525" y="43038"/>
                      </a:lnTo>
                      <a:lnTo>
                        <a:pt x="274787" y="26623"/>
                      </a:lnTo>
                      <a:lnTo>
                        <a:pt x="327215" y="14898"/>
                      </a:lnTo>
                      <a:lnTo>
                        <a:pt x="381111" y="7865"/>
                      </a:lnTo>
                      <a:lnTo>
                        <a:pt x="435611" y="5523"/>
                      </a:lnTo>
                      <a:lnTo>
                        <a:pt x="355999" y="5523"/>
                      </a:lnTo>
                      <a:lnTo>
                        <a:pt x="271683" y="21510"/>
                      </a:lnTo>
                      <a:lnTo>
                        <a:pt x="220469" y="38239"/>
                      </a:lnTo>
                      <a:lnTo>
                        <a:pt x="172191" y="59749"/>
                      </a:lnTo>
                      <a:lnTo>
                        <a:pt x="127584" y="86038"/>
                      </a:lnTo>
                      <a:lnTo>
                        <a:pt x="81652" y="122448"/>
                      </a:lnTo>
                      <a:lnTo>
                        <a:pt x="45927" y="162282"/>
                      </a:lnTo>
                      <a:lnTo>
                        <a:pt x="20410" y="204683"/>
                      </a:lnTo>
                      <a:lnTo>
                        <a:pt x="5101" y="248788"/>
                      </a:lnTo>
                      <a:lnTo>
                        <a:pt x="0" y="293758"/>
                      </a:lnTo>
                      <a:lnTo>
                        <a:pt x="5104" y="338724"/>
                      </a:lnTo>
                      <a:lnTo>
                        <a:pt x="20413" y="382833"/>
                      </a:lnTo>
                      <a:lnTo>
                        <a:pt x="45930" y="425230"/>
                      </a:lnTo>
                      <a:lnTo>
                        <a:pt x="81654" y="465061"/>
                      </a:lnTo>
                      <a:lnTo>
                        <a:pt x="127588" y="501470"/>
                      </a:lnTo>
                      <a:lnTo>
                        <a:pt x="172199" y="527763"/>
                      </a:lnTo>
                      <a:lnTo>
                        <a:pt x="220480" y="549275"/>
                      </a:lnTo>
                      <a:lnTo>
                        <a:pt x="271696" y="566006"/>
                      </a:lnTo>
                      <a:lnTo>
                        <a:pt x="325114" y="577957"/>
                      </a:lnTo>
                      <a:lnTo>
                        <a:pt x="356012" y="581994"/>
                      </a:lnTo>
                      <a:close/>
                    </a:path>
                  </a:pathLst>
                </a:custGeom>
                <a:solidFill>
                  <a:srgbClr val="A3A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object 857">
                  <a:extLst>
                    <a:ext uri="{FF2B5EF4-FFF2-40B4-BE49-F238E27FC236}">
                      <a16:creationId xmlns:a16="http://schemas.microsoft.com/office/drawing/2014/main" id="{26BB2A6B-5817-40E1-89D3-20F53C59D6E9}"/>
                    </a:ext>
                  </a:extLst>
                </p:cNvPr>
                <p:cNvSpPr/>
                <p:nvPr/>
              </p:nvSpPr>
              <p:spPr>
                <a:xfrm>
                  <a:off x="9503490" y="2864538"/>
                  <a:ext cx="137501" cy="121446"/>
                </a:xfrm>
                <a:prstGeom prst="rect">
                  <a:avLst/>
                </a:prstGeom>
                <a:blipFill>
                  <a:blip r:embed="rId24"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66" name="Picture 265">
                <a:extLst>
                  <a:ext uri="{FF2B5EF4-FFF2-40B4-BE49-F238E27FC236}">
                    <a16:creationId xmlns:a16="http://schemas.microsoft.com/office/drawing/2014/main" id="{EBA93B92-5AB2-4A3F-BC11-D7A3595DB2AD}"/>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183307" y="3174217"/>
                <a:ext cx="23461" cy="23461"/>
              </a:xfrm>
              <a:prstGeom prst="rect">
                <a:avLst/>
              </a:prstGeom>
            </p:spPr>
          </p:pic>
        </p:grpSp>
        <p:pic>
          <p:nvPicPr>
            <p:cNvPr id="5" name="Picture 4">
              <a:extLst>
                <a:ext uri="{FF2B5EF4-FFF2-40B4-BE49-F238E27FC236}">
                  <a16:creationId xmlns:a16="http://schemas.microsoft.com/office/drawing/2014/main" id="{8FA4E2DD-225F-4762-91BD-AAF729BDBE12}"/>
                </a:ext>
              </a:extLst>
            </p:cNvPr>
            <p:cNvPicPr>
              <a:picLocks noChangeAspect="1"/>
            </p:cNvPicPr>
            <p:nvPr/>
          </p:nvPicPr>
          <p:blipFill rotWithShape="1">
            <a:blip r:embed="rId25" cstate="email">
              <a:extLst>
                <a:ext uri="{28A0092B-C50C-407E-A947-70E740481C1C}">
                  <a14:useLocalDpi xmlns:a14="http://schemas.microsoft.com/office/drawing/2010/main" val="0"/>
                </a:ext>
              </a:extLst>
            </a:blip>
            <a:srcRect b="42022"/>
            <a:stretch/>
          </p:blipFill>
          <p:spPr>
            <a:xfrm flipH="1">
              <a:off x="8664805" y="5724596"/>
              <a:ext cx="705731" cy="1138507"/>
            </a:xfrm>
            <a:prstGeom prst="rect">
              <a:avLst/>
            </a:prstGeom>
          </p:spPr>
        </p:pic>
        <p:sp>
          <p:nvSpPr>
            <p:cNvPr id="141" name="object 12">
              <a:extLst>
                <a:ext uri="{FF2B5EF4-FFF2-40B4-BE49-F238E27FC236}">
                  <a16:creationId xmlns:a16="http://schemas.microsoft.com/office/drawing/2014/main" id="{EA82A994-A11F-40C2-BAE2-ACFD2BD6F1C7}"/>
                </a:ext>
              </a:extLst>
            </p:cNvPr>
            <p:cNvSpPr/>
            <p:nvPr/>
          </p:nvSpPr>
          <p:spPr>
            <a:xfrm>
              <a:off x="8728148" y="6081540"/>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object 13">
              <a:extLst>
                <a:ext uri="{FF2B5EF4-FFF2-40B4-BE49-F238E27FC236}">
                  <a16:creationId xmlns:a16="http://schemas.microsoft.com/office/drawing/2014/main" id="{688C3981-7564-4019-B994-AC60D17FFA58}"/>
                </a:ext>
              </a:extLst>
            </p:cNvPr>
            <p:cNvSpPr/>
            <p:nvPr/>
          </p:nvSpPr>
          <p:spPr>
            <a:xfrm>
              <a:off x="8728148" y="6301926"/>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object 15">
              <a:extLst>
                <a:ext uri="{FF2B5EF4-FFF2-40B4-BE49-F238E27FC236}">
                  <a16:creationId xmlns:a16="http://schemas.microsoft.com/office/drawing/2014/main" id="{B40DEC13-B84E-4DA5-B526-3BDC4219CEBE}"/>
                </a:ext>
              </a:extLst>
            </p:cNvPr>
            <p:cNvSpPr/>
            <p:nvPr/>
          </p:nvSpPr>
          <p:spPr>
            <a:xfrm>
              <a:off x="8861324" y="6114682"/>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object 16">
              <a:extLst>
                <a:ext uri="{FF2B5EF4-FFF2-40B4-BE49-F238E27FC236}">
                  <a16:creationId xmlns:a16="http://schemas.microsoft.com/office/drawing/2014/main" id="{4E666926-B3FF-4764-B45C-CCD6D847046C}"/>
                </a:ext>
              </a:extLst>
            </p:cNvPr>
            <p:cNvSpPr/>
            <p:nvPr/>
          </p:nvSpPr>
          <p:spPr>
            <a:xfrm>
              <a:off x="8861324" y="6335072"/>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object 17">
              <a:extLst>
                <a:ext uri="{FF2B5EF4-FFF2-40B4-BE49-F238E27FC236}">
                  <a16:creationId xmlns:a16="http://schemas.microsoft.com/office/drawing/2014/main" id="{BB6427BE-8DFA-470D-93AB-3795F6744865}"/>
                </a:ext>
              </a:extLst>
            </p:cNvPr>
            <p:cNvSpPr/>
            <p:nvPr/>
          </p:nvSpPr>
          <p:spPr>
            <a:xfrm>
              <a:off x="8992468" y="5947671"/>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object 18">
              <a:extLst>
                <a:ext uri="{FF2B5EF4-FFF2-40B4-BE49-F238E27FC236}">
                  <a16:creationId xmlns:a16="http://schemas.microsoft.com/office/drawing/2014/main" id="{10264E9A-DF2B-492A-9820-0FC865AC4BDA}"/>
                </a:ext>
              </a:extLst>
            </p:cNvPr>
            <p:cNvSpPr/>
            <p:nvPr/>
          </p:nvSpPr>
          <p:spPr>
            <a:xfrm>
              <a:off x="8992468" y="6168064"/>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object 19">
              <a:extLst>
                <a:ext uri="{FF2B5EF4-FFF2-40B4-BE49-F238E27FC236}">
                  <a16:creationId xmlns:a16="http://schemas.microsoft.com/office/drawing/2014/main" id="{E98996F0-9596-4350-B6DE-21EBC2C3E258}"/>
                </a:ext>
              </a:extLst>
            </p:cNvPr>
            <p:cNvSpPr/>
            <p:nvPr/>
          </p:nvSpPr>
          <p:spPr>
            <a:xfrm>
              <a:off x="8992468" y="6398266"/>
              <a:ext cx="52978" cy="157682"/>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object 20">
              <a:extLst>
                <a:ext uri="{FF2B5EF4-FFF2-40B4-BE49-F238E27FC236}">
                  <a16:creationId xmlns:a16="http://schemas.microsoft.com/office/drawing/2014/main" id="{617A6E9C-69F8-47A9-A46D-8DC91EE7B7A2}"/>
                </a:ext>
              </a:extLst>
            </p:cNvPr>
            <p:cNvSpPr/>
            <p:nvPr/>
          </p:nvSpPr>
          <p:spPr>
            <a:xfrm>
              <a:off x="9125666" y="5980818"/>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object 21">
              <a:extLst>
                <a:ext uri="{FF2B5EF4-FFF2-40B4-BE49-F238E27FC236}">
                  <a16:creationId xmlns:a16="http://schemas.microsoft.com/office/drawing/2014/main" id="{DD883704-21E4-498C-830C-24133073DEEC}"/>
                </a:ext>
              </a:extLst>
            </p:cNvPr>
            <p:cNvSpPr/>
            <p:nvPr/>
          </p:nvSpPr>
          <p:spPr>
            <a:xfrm>
              <a:off x="9125666" y="6201208"/>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object 22">
              <a:extLst>
                <a:ext uri="{FF2B5EF4-FFF2-40B4-BE49-F238E27FC236}">
                  <a16:creationId xmlns:a16="http://schemas.microsoft.com/office/drawing/2014/main" id="{BA48482D-4CC2-469A-B77B-8F31FC13EC1F}"/>
                </a:ext>
              </a:extLst>
            </p:cNvPr>
            <p:cNvSpPr/>
            <p:nvPr/>
          </p:nvSpPr>
          <p:spPr>
            <a:xfrm>
              <a:off x="9256800" y="5813808"/>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object 23">
              <a:extLst>
                <a:ext uri="{FF2B5EF4-FFF2-40B4-BE49-F238E27FC236}">
                  <a16:creationId xmlns:a16="http://schemas.microsoft.com/office/drawing/2014/main" id="{7DB940E4-53B2-413A-BB88-3D9CC09BC834}"/>
                </a:ext>
              </a:extLst>
            </p:cNvPr>
            <p:cNvSpPr/>
            <p:nvPr/>
          </p:nvSpPr>
          <p:spPr>
            <a:xfrm>
              <a:off x="9256800" y="6034200"/>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object 24">
              <a:extLst>
                <a:ext uri="{FF2B5EF4-FFF2-40B4-BE49-F238E27FC236}">
                  <a16:creationId xmlns:a16="http://schemas.microsoft.com/office/drawing/2014/main" id="{9757EF09-CCAC-481A-8DCA-687F1BB605FF}"/>
                </a:ext>
              </a:extLst>
            </p:cNvPr>
            <p:cNvSpPr/>
            <p:nvPr/>
          </p:nvSpPr>
          <p:spPr>
            <a:xfrm>
              <a:off x="9256800" y="6254879"/>
              <a:ext cx="51285" cy="177005"/>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object 60">
              <a:extLst>
                <a:ext uri="{FF2B5EF4-FFF2-40B4-BE49-F238E27FC236}">
                  <a16:creationId xmlns:a16="http://schemas.microsoft.com/office/drawing/2014/main" id="{D5FD9CA1-6692-43AB-A29A-CD48417B5870}"/>
                </a:ext>
              </a:extLst>
            </p:cNvPr>
            <p:cNvSpPr/>
            <p:nvPr/>
          </p:nvSpPr>
          <p:spPr>
            <a:xfrm>
              <a:off x="8033574" y="5165586"/>
              <a:ext cx="1247174" cy="770984"/>
            </a:xfrm>
            <a:prstGeom prst="rect">
              <a:avLst/>
            </a:prstGeom>
            <a:blipFill>
              <a:blip r:embed="rId26"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object 40">
              <a:extLst>
                <a:ext uri="{FF2B5EF4-FFF2-40B4-BE49-F238E27FC236}">
                  <a16:creationId xmlns:a16="http://schemas.microsoft.com/office/drawing/2014/main" id="{60718058-98F1-4B25-8728-02AFDF784730}"/>
                </a:ext>
              </a:extLst>
            </p:cNvPr>
            <p:cNvSpPr/>
            <p:nvPr/>
          </p:nvSpPr>
          <p:spPr>
            <a:xfrm>
              <a:off x="9409793" y="7479496"/>
              <a:ext cx="21584" cy="10901"/>
            </a:xfrm>
            <a:custGeom>
              <a:avLst/>
              <a:gdLst/>
              <a:ahLst/>
              <a:cxnLst/>
              <a:rect l="l" t="t" r="r" b="b"/>
              <a:pathLst>
                <a:path w="20954" h="12065">
                  <a:moveTo>
                    <a:pt x="20332" y="0"/>
                  </a:moveTo>
                  <a:lnTo>
                    <a:pt x="0" y="11734"/>
                  </a:lnTo>
                  <a:lnTo>
                    <a:pt x="20332" y="11734"/>
                  </a:lnTo>
                  <a:lnTo>
                    <a:pt x="20332" y="0"/>
                  </a:lnTo>
                  <a:close/>
                </a:path>
              </a:pathLst>
            </a:custGeom>
            <a:solidFill>
              <a:srgbClr val="CDDC2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4" name="object 13">
              <a:extLst>
                <a:ext uri="{FF2B5EF4-FFF2-40B4-BE49-F238E27FC236}">
                  <a16:creationId xmlns:a16="http://schemas.microsoft.com/office/drawing/2014/main" id="{A156D126-A688-49A1-AE2B-42BA82CB7902}"/>
                </a:ext>
              </a:extLst>
            </p:cNvPr>
            <p:cNvSpPr/>
            <p:nvPr/>
          </p:nvSpPr>
          <p:spPr>
            <a:xfrm>
              <a:off x="8739897" y="6567909"/>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object 15">
              <a:extLst>
                <a:ext uri="{FF2B5EF4-FFF2-40B4-BE49-F238E27FC236}">
                  <a16:creationId xmlns:a16="http://schemas.microsoft.com/office/drawing/2014/main" id="{23AA75AA-DFF5-453F-AA56-5779D8F7EA76}"/>
                </a:ext>
              </a:extLst>
            </p:cNvPr>
            <p:cNvSpPr/>
            <p:nvPr/>
          </p:nvSpPr>
          <p:spPr>
            <a:xfrm>
              <a:off x="8874082" y="6595406"/>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object 17">
              <a:extLst>
                <a:ext uri="{FF2B5EF4-FFF2-40B4-BE49-F238E27FC236}">
                  <a16:creationId xmlns:a16="http://schemas.microsoft.com/office/drawing/2014/main" id="{EF7DF52B-BF88-4AE0-83A3-91BDC323DEE8}"/>
                </a:ext>
              </a:extLst>
            </p:cNvPr>
            <p:cNvSpPr/>
            <p:nvPr/>
          </p:nvSpPr>
          <p:spPr>
            <a:xfrm>
              <a:off x="8999993" y="6570850"/>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0" name="object 20">
              <a:extLst>
                <a:ext uri="{FF2B5EF4-FFF2-40B4-BE49-F238E27FC236}">
                  <a16:creationId xmlns:a16="http://schemas.microsoft.com/office/drawing/2014/main" id="{23E6CEE4-E9B9-4120-B42F-292A848FA7D3}"/>
                </a:ext>
              </a:extLst>
            </p:cNvPr>
            <p:cNvSpPr/>
            <p:nvPr/>
          </p:nvSpPr>
          <p:spPr>
            <a:xfrm>
              <a:off x="9124108" y="6457000"/>
              <a:ext cx="52978" cy="220876"/>
            </a:xfrm>
            <a:custGeom>
              <a:avLst/>
              <a:gdLst/>
              <a:ahLst/>
              <a:cxnLst/>
              <a:rect l="l" t="t" r="r" b="b"/>
              <a:pathLst>
                <a:path w="51435" h="244475">
                  <a:moveTo>
                    <a:pt x="50825" y="0"/>
                  </a:moveTo>
                  <a:lnTo>
                    <a:pt x="0" y="29349"/>
                  </a:lnTo>
                  <a:lnTo>
                    <a:pt x="0" y="243941"/>
                  </a:lnTo>
                  <a:lnTo>
                    <a:pt x="50825" y="214591"/>
                  </a:lnTo>
                  <a:lnTo>
                    <a:pt x="50825"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2" name="object 22">
              <a:extLst>
                <a:ext uri="{FF2B5EF4-FFF2-40B4-BE49-F238E27FC236}">
                  <a16:creationId xmlns:a16="http://schemas.microsoft.com/office/drawing/2014/main" id="{2A1331CA-7809-44B5-8007-A706BC58F98B}"/>
                </a:ext>
              </a:extLst>
            </p:cNvPr>
            <p:cNvSpPr/>
            <p:nvPr/>
          </p:nvSpPr>
          <p:spPr>
            <a:xfrm>
              <a:off x="9264325" y="6436987"/>
              <a:ext cx="52978" cy="220876"/>
            </a:xfrm>
            <a:custGeom>
              <a:avLst/>
              <a:gdLst/>
              <a:ahLst/>
              <a:cxnLst/>
              <a:rect l="l" t="t" r="r" b="b"/>
              <a:pathLst>
                <a:path w="51435" h="244475">
                  <a:moveTo>
                    <a:pt x="50838" y="0"/>
                  </a:moveTo>
                  <a:lnTo>
                    <a:pt x="0" y="29349"/>
                  </a:lnTo>
                  <a:lnTo>
                    <a:pt x="0" y="243941"/>
                  </a:lnTo>
                  <a:lnTo>
                    <a:pt x="50838" y="214591"/>
                  </a:lnTo>
                  <a:lnTo>
                    <a:pt x="50838" y="0"/>
                  </a:lnTo>
                  <a:close/>
                </a:path>
              </a:pathLst>
            </a:custGeom>
            <a:solidFill>
              <a:srgbClr val="D5BD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5" name="object 47">
              <a:extLst>
                <a:ext uri="{FF2B5EF4-FFF2-40B4-BE49-F238E27FC236}">
                  <a16:creationId xmlns:a16="http://schemas.microsoft.com/office/drawing/2014/main" id="{F27C2DD0-1B93-43F7-8D74-0CB2AE790DA5}"/>
                </a:ext>
              </a:extLst>
            </p:cNvPr>
            <p:cNvSpPr/>
            <p:nvPr/>
          </p:nvSpPr>
          <p:spPr>
            <a:xfrm>
              <a:off x="10169154" y="6395586"/>
              <a:ext cx="231994" cy="483611"/>
            </a:xfrm>
            <a:prstGeom prst="rect">
              <a:avLst/>
            </a:prstGeom>
            <a:blipFill>
              <a:blip r:embed="rId27"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6" name="object 47">
              <a:extLst>
                <a:ext uri="{FF2B5EF4-FFF2-40B4-BE49-F238E27FC236}">
                  <a16:creationId xmlns:a16="http://schemas.microsoft.com/office/drawing/2014/main" id="{E747F99B-51CF-4738-83AB-65AF4EAC0416}"/>
                </a:ext>
              </a:extLst>
            </p:cNvPr>
            <p:cNvSpPr/>
            <p:nvPr/>
          </p:nvSpPr>
          <p:spPr>
            <a:xfrm>
              <a:off x="9638949" y="6089524"/>
              <a:ext cx="193678" cy="77516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7" name="object 60">
              <a:extLst>
                <a:ext uri="{FF2B5EF4-FFF2-40B4-BE49-F238E27FC236}">
                  <a16:creationId xmlns:a16="http://schemas.microsoft.com/office/drawing/2014/main" id="{23963E58-9245-4806-9CB7-FC7499DD9E97}"/>
                </a:ext>
              </a:extLst>
            </p:cNvPr>
            <p:cNvSpPr/>
            <p:nvPr/>
          </p:nvSpPr>
          <p:spPr>
            <a:xfrm>
              <a:off x="10202875" y="5838348"/>
              <a:ext cx="1164116" cy="603307"/>
            </a:xfrm>
            <a:prstGeom prst="rect">
              <a:avLst/>
            </a:prstGeom>
            <a:blipFill>
              <a:blip r:embed="rId28"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object 60">
              <a:extLst>
                <a:ext uri="{FF2B5EF4-FFF2-40B4-BE49-F238E27FC236}">
                  <a16:creationId xmlns:a16="http://schemas.microsoft.com/office/drawing/2014/main" id="{BADBF3D6-0BD3-49A5-B9EE-89561EC657BA}"/>
                </a:ext>
              </a:extLst>
            </p:cNvPr>
            <p:cNvSpPr/>
            <p:nvPr/>
          </p:nvSpPr>
          <p:spPr>
            <a:xfrm>
              <a:off x="7301969" y="6104588"/>
              <a:ext cx="1164116" cy="603307"/>
            </a:xfrm>
            <a:prstGeom prst="rect">
              <a:avLst/>
            </a:prstGeom>
            <a:blipFill>
              <a:blip r:embed="rId28"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9" name="object 60">
              <a:extLst>
                <a:ext uri="{FF2B5EF4-FFF2-40B4-BE49-F238E27FC236}">
                  <a16:creationId xmlns:a16="http://schemas.microsoft.com/office/drawing/2014/main" id="{FDBDC8D2-0974-4EB5-ABB7-F5054C41E232}"/>
                </a:ext>
              </a:extLst>
            </p:cNvPr>
            <p:cNvSpPr/>
            <p:nvPr/>
          </p:nvSpPr>
          <p:spPr>
            <a:xfrm>
              <a:off x="9330644" y="5048901"/>
              <a:ext cx="1164116" cy="603307"/>
            </a:xfrm>
            <a:prstGeom prst="rect">
              <a:avLst/>
            </a:prstGeom>
            <a:blipFill>
              <a:blip r:embed="rId28"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F5BFF1-9E30-49B8-995E-45ED865D97E2}"/>
                </a:ext>
              </a:extLst>
            </p:cNvPr>
            <p:cNvPicPr>
              <a:picLocks noChangeAspect="1"/>
            </p:cNvPicPr>
            <p:nvPr/>
          </p:nvPicPr>
          <p:blipFill>
            <a:blip r:embed="rId2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1012" y="4020255"/>
              <a:ext cx="77892" cy="45719"/>
            </a:xfrm>
            <a:prstGeom prst="rect">
              <a:avLst/>
            </a:prstGeom>
          </p:spPr>
        </p:pic>
        <p:pic>
          <p:nvPicPr>
            <p:cNvPr id="359" name="Picture 358">
              <a:extLst>
                <a:ext uri="{FF2B5EF4-FFF2-40B4-BE49-F238E27FC236}">
                  <a16:creationId xmlns:a16="http://schemas.microsoft.com/office/drawing/2014/main" id="{43900E63-556B-4ED1-86AB-F29424BD70E8}"/>
                </a:ext>
              </a:extLst>
            </p:cNvPr>
            <p:cNvPicPr>
              <a:picLocks noChangeAspect="1"/>
            </p:cNvPicPr>
            <p:nvPr/>
          </p:nvPicPr>
          <p:blipFill>
            <a:blip r:embed="rId2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25562" y="4334580"/>
              <a:ext cx="77892" cy="45719"/>
            </a:xfrm>
            <a:prstGeom prst="rect">
              <a:avLst/>
            </a:prstGeom>
          </p:spPr>
        </p:pic>
        <p:pic>
          <p:nvPicPr>
            <p:cNvPr id="360" name="Picture 359">
              <a:extLst>
                <a:ext uri="{FF2B5EF4-FFF2-40B4-BE49-F238E27FC236}">
                  <a16:creationId xmlns:a16="http://schemas.microsoft.com/office/drawing/2014/main" id="{117F260C-988C-4256-AB0B-A15747979675}"/>
                </a:ext>
              </a:extLst>
            </p:cNvPr>
            <p:cNvPicPr>
              <a:picLocks noChangeAspect="1"/>
            </p:cNvPicPr>
            <p:nvPr/>
          </p:nvPicPr>
          <p:blipFill>
            <a:blip r:embed="rId2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77962" y="3524955"/>
              <a:ext cx="77892" cy="45719"/>
            </a:xfrm>
            <a:prstGeom prst="rect">
              <a:avLst/>
            </a:prstGeom>
          </p:spPr>
        </p:pic>
        <p:pic>
          <p:nvPicPr>
            <p:cNvPr id="361" name="Picture 360">
              <a:extLst>
                <a:ext uri="{FF2B5EF4-FFF2-40B4-BE49-F238E27FC236}">
                  <a16:creationId xmlns:a16="http://schemas.microsoft.com/office/drawing/2014/main" id="{BBEE394F-A4AC-4893-9625-4D55DA1CA70D}"/>
                </a:ext>
              </a:extLst>
            </p:cNvPr>
            <p:cNvPicPr>
              <a:picLocks noChangeAspect="1"/>
            </p:cNvPicPr>
            <p:nvPr/>
          </p:nvPicPr>
          <p:blipFill>
            <a:blip r:embed="rId2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58537" y="3677355"/>
              <a:ext cx="77892" cy="45719"/>
            </a:xfrm>
            <a:prstGeom prst="rect">
              <a:avLst/>
            </a:prstGeom>
          </p:spPr>
        </p:pic>
        <p:pic>
          <p:nvPicPr>
            <p:cNvPr id="362" name="Picture 361">
              <a:extLst>
                <a:ext uri="{FF2B5EF4-FFF2-40B4-BE49-F238E27FC236}">
                  <a16:creationId xmlns:a16="http://schemas.microsoft.com/office/drawing/2014/main" id="{7ABD1FEF-7DDF-4840-AEF8-787C223069FF}"/>
                </a:ext>
              </a:extLst>
            </p:cNvPr>
            <p:cNvPicPr>
              <a:picLocks noChangeAspect="1"/>
            </p:cNvPicPr>
            <p:nvPr/>
          </p:nvPicPr>
          <p:blipFill>
            <a:blip r:embed="rId2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15812" y="3439230"/>
              <a:ext cx="77892" cy="45719"/>
            </a:xfrm>
            <a:prstGeom prst="rect">
              <a:avLst/>
            </a:prstGeom>
          </p:spPr>
        </p:pic>
      </p:grpSp>
    </p:spTree>
    <p:extLst>
      <p:ext uri="{BB962C8B-B14F-4D97-AF65-F5344CB8AC3E}">
        <p14:creationId xmlns:p14="http://schemas.microsoft.com/office/powerpoint/2010/main" val="180590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AAM Use Cases</a:t>
            </a:r>
            <a:endParaRPr lang="en-US" dirty="0"/>
          </a:p>
        </p:txBody>
      </p:sp>
      <p:pic>
        <p:nvPicPr>
          <p:cNvPr id="4" name="Content Placeholder 3"/>
          <p:cNvPicPr>
            <a:picLocks noGrp="1" noChangeAspect="1"/>
          </p:cNvPicPr>
          <p:nvPr>
            <p:ph idx="1"/>
          </p:nvPr>
        </p:nvPicPr>
        <p:blipFill>
          <a:blip r:embed="rId3"/>
          <a:stretch>
            <a:fillRect/>
          </a:stretch>
        </p:blipFill>
        <p:spPr>
          <a:xfrm>
            <a:off x="1408591" y="1027906"/>
            <a:ext cx="8826208" cy="4990865"/>
          </a:xfrm>
        </p:spPr>
      </p:pic>
      <p:sp>
        <p:nvSpPr>
          <p:cNvPr id="3" name="TextBox 2"/>
          <p:cNvSpPr txBox="1"/>
          <p:nvPr/>
        </p:nvSpPr>
        <p:spPr>
          <a:xfrm>
            <a:off x="4893579" y="6170186"/>
            <a:ext cx="1856232" cy="246221"/>
          </a:xfrm>
          <a:prstGeom prst="rect">
            <a:avLst/>
          </a:prstGeom>
          <a:noFill/>
        </p:spPr>
        <p:txBody>
          <a:bodyPr wrap="square" rtlCol="0">
            <a:spAutoFit/>
          </a:bodyPr>
          <a:lstStyle/>
          <a:p>
            <a:pPr algn="ctr"/>
            <a:r>
              <a:rPr lang="en-US" sz="1000" dirty="0"/>
              <a:t>Source: NASA.gov</a:t>
            </a:r>
          </a:p>
        </p:txBody>
      </p:sp>
    </p:spTree>
    <p:extLst>
      <p:ext uri="{BB962C8B-B14F-4D97-AF65-F5344CB8AC3E}">
        <p14:creationId xmlns:p14="http://schemas.microsoft.com/office/powerpoint/2010/main" val="1827633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Expect to See Initially?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Majority of concepts:</a:t>
            </a:r>
          </a:p>
          <a:p>
            <a:pPr lvl="1"/>
            <a:r>
              <a:rPr lang="en-US" dirty="0" smtClean="0"/>
              <a:t>Multi-rotor and fixed wing aircraft capable of vertical takeoff and landing;</a:t>
            </a:r>
          </a:p>
          <a:p>
            <a:pPr lvl="1"/>
            <a:r>
              <a:rPr lang="en-US" dirty="0" smtClean="0"/>
              <a:t>Will be crewed/manned operating under existing regulatory framework;</a:t>
            </a:r>
          </a:p>
          <a:p>
            <a:pPr lvl="1"/>
            <a:r>
              <a:rPr lang="en-US" dirty="0" smtClean="0"/>
              <a:t>Have a mix of 3-8 passenger seats;</a:t>
            </a:r>
          </a:p>
          <a:p>
            <a:pPr lvl="1"/>
            <a:r>
              <a:rPr lang="en-US" dirty="0" smtClean="0"/>
              <a:t>Will primarily use existing infrastructure; and</a:t>
            </a:r>
          </a:p>
          <a:p>
            <a:pPr lvl="1"/>
            <a:r>
              <a:rPr lang="en-US" dirty="0" smtClean="0"/>
              <a:t>Electrically powered with various levels of aircraft automation.</a:t>
            </a:r>
          </a:p>
          <a:p>
            <a:r>
              <a:rPr lang="en-US" dirty="0" smtClean="0"/>
              <a:t>U.S. FAA type certification of first aircraft anticipated in 2024.</a:t>
            </a:r>
          </a:p>
          <a:p>
            <a:r>
              <a:rPr lang="en-US" dirty="0" smtClean="0"/>
              <a:t>Initial infrastructure will focus on demonstration/testing of leading aircraft.</a:t>
            </a:r>
          </a:p>
          <a:p>
            <a:r>
              <a:rPr lang="en-US" dirty="0" smtClean="0"/>
              <a:t>Likely that a few cities will create demonstration vertiports/networks.</a:t>
            </a:r>
          </a:p>
        </p:txBody>
      </p:sp>
    </p:spTree>
    <p:extLst>
      <p:ext uri="{BB962C8B-B14F-4D97-AF65-F5344CB8AC3E}">
        <p14:creationId xmlns:p14="http://schemas.microsoft.com/office/powerpoint/2010/main" val="319564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Maturity Look Like?</a:t>
            </a:r>
            <a:endParaRPr lang="en-US" dirty="0"/>
          </a:p>
        </p:txBody>
      </p:sp>
      <p:sp>
        <p:nvSpPr>
          <p:cNvPr id="3" name="Content Placeholder 2"/>
          <p:cNvSpPr>
            <a:spLocks noGrp="1"/>
          </p:cNvSpPr>
          <p:nvPr>
            <p:ph idx="1"/>
          </p:nvPr>
        </p:nvSpPr>
        <p:spPr/>
        <p:txBody>
          <a:bodyPr/>
          <a:lstStyle/>
          <a:p>
            <a:r>
              <a:rPr lang="en-US" dirty="0" smtClean="0"/>
              <a:t>Highly Automated Aircraft and Ground Infrastructure.</a:t>
            </a:r>
          </a:p>
          <a:p>
            <a:r>
              <a:rPr lang="en-US" dirty="0" smtClean="0"/>
              <a:t>Simplified Vehicle Operations (SVO) or Uncrewed.</a:t>
            </a:r>
          </a:p>
          <a:p>
            <a:r>
              <a:rPr lang="en-US" dirty="0" smtClean="0"/>
              <a:t>High Density Vertiports.</a:t>
            </a:r>
          </a:p>
          <a:p>
            <a:r>
              <a:rPr lang="en-US" dirty="0" smtClean="0"/>
              <a:t>Mesh of Smart Transportation Networks.</a:t>
            </a:r>
          </a:p>
        </p:txBody>
      </p:sp>
      <p:pic>
        <p:nvPicPr>
          <p:cNvPr id="4" name="Picture 3"/>
          <p:cNvPicPr>
            <a:picLocks noChangeAspect="1"/>
          </p:cNvPicPr>
          <p:nvPr/>
        </p:nvPicPr>
        <p:blipFill>
          <a:blip r:embed="rId2"/>
          <a:stretch>
            <a:fillRect/>
          </a:stretch>
        </p:blipFill>
        <p:spPr>
          <a:xfrm>
            <a:off x="3547445" y="3844434"/>
            <a:ext cx="4725977" cy="2646547"/>
          </a:xfrm>
          <a:prstGeom prst="rect">
            <a:avLst/>
          </a:prstGeom>
        </p:spPr>
      </p:pic>
      <p:sp>
        <p:nvSpPr>
          <p:cNvPr id="5" name="TextBox 4"/>
          <p:cNvSpPr txBox="1"/>
          <p:nvPr/>
        </p:nvSpPr>
        <p:spPr>
          <a:xfrm>
            <a:off x="4982317" y="6611779"/>
            <a:ext cx="1856232" cy="246221"/>
          </a:xfrm>
          <a:prstGeom prst="rect">
            <a:avLst/>
          </a:prstGeom>
          <a:noFill/>
        </p:spPr>
        <p:txBody>
          <a:bodyPr wrap="square" rtlCol="0">
            <a:spAutoFit/>
          </a:bodyPr>
          <a:lstStyle/>
          <a:p>
            <a:pPr algn="ctr"/>
            <a:r>
              <a:rPr lang="en-US" sz="1000" dirty="0"/>
              <a:t>Source: NASA.gov</a:t>
            </a:r>
          </a:p>
        </p:txBody>
      </p:sp>
    </p:spTree>
    <p:extLst>
      <p:ext uri="{BB962C8B-B14F-4D97-AF65-F5344CB8AC3E}">
        <p14:creationId xmlns:p14="http://schemas.microsoft.com/office/powerpoint/2010/main" val="193063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06EDAF-530E-41C9-88F1-A4E8F0DA03D0}"/>
              </a:ext>
            </a:extLst>
          </p:cNvPr>
          <p:cNvSpPr txBox="1">
            <a:spLocks/>
          </p:cNvSpPr>
          <p:nvPr/>
        </p:nvSpPr>
        <p:spPr bwMode="auto">
          <a:xfrm>
            <a:off x="352424" y="571500"/>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1D2F68"/>
                </a:solidFill>
                <a:latin typeface="+mj-lt"/>
                <a:ea typeface="+mj-ea"/>
                <a:cs typeface="+mj-cs"/>
              </a:defRPr>
            </a:lvl1pPr>
            <a:lvl2pPr algn="l" rtl="0" eaLnBrk="1" fontAlgn="base" hangingPunct="1">
              <a:spcBef>
                <a:spcPct val="0"/>
              </a:spcBef>
              <a:spcAft>
                <a:spcPct val="0"/>
              </a:spcAft>
              <a:defRPr sz="2400" b="1">
                <a:solidFill>
                  <a:srgbClr val="1D2F68"/>
                </a:solidFill>
                <a:latin typeface="Arial" charset="0"/>
              </a:defRPr>
            </a:lvl2pPr>
            <a:lvl3pPr algn="l" rtl="0" eaLnBrk="1" fontAlgn="base" hangingPunct="1">
              <a:spcBef>
                <a:spcPct val="0"/>
              </a:spcBef>
              <a:spcAft>
                <a:spcPct val="0"/>
              </a:spcAft>
              <a:defRPr sz="2400" b="1">
                <a:solidFill>
                  <a:srgbClr val="1D2F68"/>
                </a:solidFill>
                <a:latin typeface="Arial" charset="0"/>
              </a:defRPr>
            </a:lvl3pPr>
            <a:lvl4pPr algn="l" rtl="0" eaLnBrk="1" fontAlgn="base" hangingPunct="1">
              <a:spcBef>
                <a:spcPct val="0"/>
              </a:spcBef>
              <a:spcAft>
                <a:spcPct val="0"/>
              </a:spcAft>
              <a:defRPr sz="2400" b="1">
                <a:solidFill>
                  <a:srgbClr val="1D2F68"/>
                </a:solidFill>
                <a:latin typeface="Arial" charset="0"/>
              </a:defRPr>
            </a:lvl4pPr>
            <a:lvl5pPr algn="l" rtl="0" eaLnBrk="1" fontAlgn="base" hangingPunct="1">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a:ea typeface="+mj-ea"/>
                <a:cs typeface="+mj-cs"/>
              </a:rPr>
              <a:t>The FAA’s Five Areas of AAM</a:t>
            </a:r>
            <a:endParaRPr kumimoji="0" lang="en-US" sz="2400" b="1" i="0" u="none" strike="noStrike" kern="0" cap="none" spc="0" normalizeH="0" baseline="0" noProof="0" dirty="0">
              <a:ln>
                <a:noFill/>
              </a:ln>
              <a:solidFill>
                <a:prstClr val="white"/>
              </a:solidFill>
              <a:effectLst/>
              <a:uLnTx/>
              <a:uFillTx/>
              <a:latin typeface="Arial"/>
              <a:ea typeface="+mj-ea"/>
              <a:cs typeface="+mj-cs"/>
            </a:endParaRPr>
          </a:p>
        </p:txBody>
      </p:sp>
      <p:sp>
        <p:nvSpPr>
          <p:cNvPr id="5" name="Text Placeholder 3">
            <a:extLst>
              <a:ext uri="{FF2B5EF4-FFF2-40B4-BE49-F238E27FC236}">
                <a16:creationId xmlns:a16="http://schemas.microsoft.com/office/drawing/2014/main" id="{B07FECAA-AE73-4113-9AD1-AAD359BF2DBE}"/>
              </a:ext>
            </a:extLst>
          </p:cNvPr>
          <p:cNvSpPr txBox="1">
            <a:spLocks/>
          </p:cNvSpPr>
          <p:nvPr/>
        </p:nvSpPr>
        <p:spPr bwMode="auto">
          <a:xfrm>
            <a:off x="352425" y="1278859"/>
            <a:ext cx="1167160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chemeClr val="tx1">
                    <a:lumMod val="50000"/>
                    <a:lumOff val="50000"/>
                  </a:schemeClr>
                </a:solidFill>
                <a:latin typeface="+mn-lt"/>
                <a:ea typeface="+mn-ea"/>
                <a:cs typeface="+mn-cs"/>
              </a:defRPr>
            </a:lvl1pPr>
            <a:lvl2pPr marL="457200" indent="0" algn="l" rtl="0" eaLnBrk="1" fontAlgn="base" hangingPunct="1">
              <a:spcBef>
                <a:spcPts val="300"/>
              </a:spcBef>
              <a:spcAft>
                <a:spcPts val="300"/>
              </a:spcAft>
              <a:buFont typeface="Arial" panose="020B0604020202020204" pitchFamily="34" charset="0"/>
              <a:buNone/>
              <a:defRPr sz="1400">
                <a:solidFill>
                  <a:schemeClr val="tx1"/>
                </a:solidFill>
                <a:latin typeface="+mn-lt"/>
              </a:defRPr>
            </a:lvl2pPr>
            <a:lvl3pPr marL="1257300" indent="-342900" algn="l" rtl="0" eaLnBrk="1" fontAlgn="base" hangingPunct="1">
              <a:spcBef>
                <a:spcPts val="300"/>
              </a:spcBef>
              <a:spcAft>
                <a:spcPts val="300"/>
              </a:spcAft>
              <a:buFont typeface="Arial" panose="020B0604020202020204" pitchFamily="34" charset="0"/>
              <a:buChar char="•"/>
              <a:defRPr sz="1200">
                <a:solidFill>
                  <a:schemeClr val="tx1"/>
                </a:solidFill>
                <a:latin typeface="+mn-lt"/>
              </a:defRPr>
            </a:lvl3pPr>
            <a:lvl4pPr marL="1657350" indent="-285750" algn="l" rtl="0" eaLnBrk="1" fontAlgn="base" hangingPunct="1">
              <a:spcBef>
                <a:spcPts val="300"/>
              </a:spcBef>
              <a:spcAft>
                <a:spcPts val="300"/>
              </a:spcAft>
              <a:buFont typeface="Arial" panose="020B0604020202020204" pitchFamily="34" charset="0"/>
              <a:buChar char="•"/>
              <a:defRPr sz="1000">
                <a:solidFill>
                  <a:schemeClr val="tx1"/>
                </a:solidFill>
                <a:latin typeface="+mn-lt"/>
              </a:defRPr>
            </a:lvl4pPr>
            <a:lvl5pPr marL="2114550" indent="-285750" algn="l" rtl="0" eaLnBrk="1" fontAlgn="base" hangingPunct="1">
              <a:spcBef>
                <a:spcPts val="300"/>
              </a:spcBef>
              <a:spcAft>
                <a:spcPts val="300"/>
              </a:spcAft>
              <a:buFont typeface="Arial" panose="020B0604020202020204" pitchFamily="34" charset="0"/>
              <a:buChar char="•"/>
              <a:defRPr sz="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chemeClr val="tx1">
                    <a:lumMod val="65000"/>
                    <a:lumOff val="35000"/>
                  </a:schemeClr>
                </a:solidFill>
                <a:latin typeface="Arial"/>
              </a:rPr>
              <a:t>Five </a:t>
            </a:r>
            <a:r>
              <a:rPr lang="en-US" kern="0" dirty="0" smtClean="0">
                <a:solidFill>
                  <a:schemeClr val="tx1">
                    <a:lumMod val="65000"/>
                    <a:lumOff val="35000"/>
                  </a:schemeClr>
                </a:solidFill>
                <a:latin typeface="Arial"/>
              </a:rPr>
              <a:t>areas guiding </a:t>
            </a:r>
            <a:r>
              <a:rPr lang="en-US" kern="0" dirty="0">
                <a:solidFill>
                  <a:schemeClr val="tx1">
                    <a:lumMod val="65000"/>
                    <a:lumOff val="35000"/>
                  </a:schemeClr>
                </a:solidFill>
                <a:latin typeface="Arial"/>
              </a:rPr>
              <a:t>the FAA’s AAM work: aircraft, airspace, </a:t>
            </a:r>
            <a:r>
              <a:rPr lang="en-US" kern="0" dirty="0" smtClean="0">
                <a:solidFill>
                  <a:schemeClr val="tx1">
                    <a:lumMod val="65000"/>
                    <a:lumOff val="35000"/>
                  </a:schemeClr>
                </a:solidFill>
                <a:latin typeface="Arial"/>
              </a:rPr>
              <a:t>operations, infrastructure, and community </a:t>
            </a:r>
            <a:endParaRPr kumimoji="0" lang="en-US" sz="1600" b="0" i="0" u="none" strike="noStrike" kern="0" cap="none" spc="0" normalizeH="0" baseline="0" noProof="0" dirty="0">
              <a:ln>
                <a:noFill/>
              </a:ln>
              <a:solidFill>
                <a:schemeClr val="tx1">
                  <a:lumMod val="65000"/>
                  <a:lumOff val="35000"/>
                </a:schemeClr>
              </a:solidFill>
              <a:effectLst/>
              <a:uLnTx/>
              <a:uFillTx/>
              <a:latin typeface="Arial"/>
            </a:endParaRPr>
          </a:p>
        </p:txBody>
      </p:sp>
      <p:sp>
        <p:nvSpPr>
          <p:cNvPr id="15" name="Text Placeholder 4">
            <a:extLst>
              <a:ext uri="{FF2B5EF4-FFF2-40B4-BE49-F238E27FC236}">
                <a16:creationId xmlns:a16="http://schemas.microsoft.com/office/drawing/2014/main" id="{07B15953-0486-4B33-A334-9DCFDB7A9778}"/>
              </a:ext>
            </a:extLst>
          </p:cNvPr>
          <p:cNvSpPr txBox="1">
            <a:spLocks/>
          </p:cNvSpPr>
          <p:nvPr/>
        </p:nvSpPr>
        <p:spPr bwMode="gray">
          <a:xfrm>
            <a:off x="421252" y="1667868"/>
            <a:ext cx="4114800" cy="205525"/>
          </a:xfrm>
          <a:prstGeom prst="rect">
            <a:avLst/>
          </a:prstGeom>
          <a:noFill/>
        </p:spPr>
        <p:txBody>
          <a:bodyPr vert="horz" lIns="0" tIns="0" rIns="0" bIns="0" rtlCol="0">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761147" rtl="0" eaLnBrk="1" fontAlgn="auto" latinLnBrk="0" hangingPunct="1">
              <a:lnSpc>
                <a:spcPct val="120000"/>
              </a:lnSpc>
              <a:spcBef>
                <a:spcPts val="0"/>
              </a:spcBef>
              <a:spcAft>
                <a:spcPts val="0"/>
              </a:spcAft>
              <a:buClrTx/>
              <a:buSzPct val="100000"/>
              <a:buFont typeface="Arial" panose="020B0604020202020204" pitchFamily="34" charset="0"/>
              <a:buNone/>
              <a:tabLst/>
              <a:defRPr/>
            </a:pPr>
            <a:endParaRPr kumimoji="0" lang="en-US" sz="1400" b="1" i="0" u="none" strike="noStrike" kern="900" cap="all" spc="133" normalizeH="0" baseline="0" noProof="0" dirty="0">
              <a:ln>
                <a:noFill/>
              </a:ln>
              <a:solidFill>
                <a:srgbClr val="86BC25"/>
              </a:solidFill>
              <a:effectLst/>
              <a:uLnTx/>
              <a:uFillTx/>
              <a:latin typeface="Open Sans"/>
              <a:ea typeface="+mn-ea"/>
              <a:cs typeface="+mn-cs"/>
            </a:endParaRPr>
          </a:p>
        </p:txBody>
      </p:sp>
      <p:cxnSp>
        <p:nvCxnSpPr>
          <p:cNvPr id="17" name="Straight Connector 16">
            <a:extLst>
              <a:ext uri="{FF2B5EF4-FFF2-40B4-BE49-F238E27FC236}">
                <a16:creationId xmlns:a16="http://schemas.microsoft.com/office/drawing/2014/main" id="{62D0C2D6-677B-4CC2-8E70-0B77F1068BC9}"/>
              </a:ext>
            </a:extLst>
          </p:cNvPr>
          <p:cNvCxnSpPr>
            <a:cxnSpLocks/>
          </p:cNvCxnSpPr>
          <p:nvPr/>
        </p:nvCxnSpPr>
        <p:spPr>
          <a:xfrm>
            <a:off x="441752" y="1768802"/>
            <a:ext cx="10916439" cy="0"/>
          </a:xfrm>
          <a:prstGeom prst="line">
            <a:avLst/>
          </a:prstGeom>
          <a:noFill/>
          <a:ln w="28575" cap="flat" cmpd="sng" algn="ctr">
            <a:solidFill>
              <a:srgbClr val="002060"/>
            </a:solidFill>
            <a:prstDash val="solid"/>
          </a:ln>
          <a:effectLst/>
        </p:spPr>
      </p:cxnSp>
      <p:cxnSp>
        <p:nvCxnSpPr>
          <p:cNvPr id="24" name="Straight Connector 23">
            <a:extLst>
              <a:ext uri="{FF2B5EF4-FFF2-40B4-BE49-F238E27FC236}">
                <a16:creationId xmlns:a16="http://schemas.microsoft.com/office/drawing/2014/main" id="{FACA3B44-DDCB-4035-AFE8-C4C19281E1F3}"/>
              </a:ext>
            </a:extLst>
          </p:cNvPr>
          <p:cNvCxnSpPr/>
          <p:nvPr/>
        </p:nvCxnSpPr>
        <p:spPr>
          <a:xfrm>
            <a:off x="2539173" y="3451059"/>
            <a:ext cx="0" cy="2103120"/>
          </a:xfrm>
          <a:prstGeom prst="line">
            <a:avLst/>
          </a:prstGeom>
          <a:ln w="28575" cmpd="sng">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AF6D8BE-7DC5-4A1A-94AF-3AFCB9C35F1C}"/>
              </a:ext>
            </a:extLst>
          </p:cNvPr>
          <p:cNvCxnSpPr/>
          <p:nvPr/>
        </p:nvCxnSpPr>
        <p:spPr>
          <a:xfrm>
            <a:off x="4913511" y="3451059"/>
            <a:ext cx="0" cy="2103120"/>
          </a:xfrm>
          <a:prstGeom prst="line">
            <a:avLst/>
          </a:prstGeom>
          <a:ln w="28575" cmpd="sng">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6D9BDF8-64C1-4F68-8954-2C37836D0278}"/>
              </a:ext>
            </a:extLst>
          </p:cNvPr>
          <p:cNvCxnSpPr/>
          <p:nvPr/>
        </p:nvCxnSpPr>
        <p:spPr>
          <a:xfrm>
            <a:off x="9670543" y="3451059"/>
            <a:ext cx="0" cy="2103120"/>
          </a:xfrm>
          <a:prstGeom prst="line">
            <a:avLst/>
          </a:prstGeom>
          <a:ln w="28575" cmpd="sng">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589E80-EE06-4D45-87EC-0129CDD13E7B}"/>
              </a:ext>
            </a:extLst>
          </p:cNvPr>
          <p:cNvCxnSpPr>
            <a:cxnSpLocks/>
          </p:cNvCxnSpPr>
          <p:nvPr/>
        </p:nvCxnSpPr>
        <p:spPr>
          <a:xfrm flipH="1">
            <a:off x="7287849" y="3451059"/>
            <a:ext cx="8356" cy="2060842"/>
          </a:xfrm>
          <a:prstGeom prst="line">
            <a:avLst/>
          </a:prstGeom>
          <a:ln w="28575" cmpd="sng">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379DCE03-5A02-4BD6-AEE8-3178B8720545}"/>
              </a:ext>
            </a:extLst>
          </p:cNvPr>
          <p:cNvGrpSpPr/>
          <p:nvPr/>
        </p:nvGrpSpPr>
        <p:grpSpPr>
          <a:xfrm>
            <a:off x="259296" y="1907458"/>
            <a:ext cx="2185416" cy="4563138"/>
            <a:chOff x="248384" y="2300138"/>
            <a:chExt cx="2185416" cy="4563138"/>
          </a:xfrm>
        </p:grpSpPr>
        <p:grpSp>
          <p:nvGrpSpPr>
            <p:cNvPr id="2" name="Group 1">
              <a:extLst>
                <a:ext uri="{FF2B5EF4-FFF2-40B4-BE49-F238E27FC236}">
                  <a16:creationId xmlns:a16="http://schemas.microsoft.com/office/drawing/2014/main" id="{3A694B91-E42D-4EE6-8C83-B392DE18EFBC}"/>
                </a:ext>
              </a:extLst>
            </p:cNvPr>
            <p:cNvGrpSpPr/>
            <p:nvPr/>
          </p:nvGrpSpPr>
          <p:grpSpPr>
            <a:xfrm>
              <a:off x="591885" y="3227634"/>
              <a:ext cx="1498414" cy="495934"/>
              <a:chOff x="428031" y="3214337"/>
              <a:chExt cx="1498414" cy="495934"/>
            </a:xfrm>
          </p:grpSpPr>
          <p:sp>
            <p:nvSpPr>
              <p:cNvPr id="18" name="Text Placeholder 4">
                <a:extLst>
                  <a:ext uri="{FF2B5EF4-FFF2-40B4-BE49-F238E27FC236}">
                    <a16:creationId xmlns:a16="http://schemas.microsoft.com/office/drawing/2014/main" id="{AECCB1C6-BDA6-42F3-9C5B-33EA6AD8BBED}"/>
                  </a:ext>
                </a:extLst>
              </p:cNvPr>
              <p:cNvSpPr txBox="1">
                <a:spLocks/>
              </p:cNvSpPr>
              <p:nvPr/>
            </p:nvSpPr>
            <p:spPr bwMode="gray">
              <a:xfrm>
                <a:off x="428031" y="3237919"/>
                <a:ext cx="1498414" cy="440437"/>
              </a:xfrm>
              <a:prstGeom prst="rect">
                <a:avLst/>
              </a:prstGeom>
              <a:noFill/>
            </p:spPr>
            <p:txBody>
              <a:bodyPr vert="horz" lIns="0" tIns="0" rIns="0" bIns="0" rtlCol="0" anchor="ctr">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20000"/>
                  </a:lnSpc>
                  <a:spcBef>
                    <a:spcPts val="0"/>
                  </a:spcBef>
                  <a:spcAft>
                    <a:spcPts val="0"/>
                  </a:spcAft>
                  <a:buClrTx/>
                  <a:buSzPct val="100000"/>
                  <a:buFont typeface="Arial" panose="020B0604020202020204" pitchFamily="34" charset="0"/>
                  <a:buNone/>
                  <a:tabLst/>
                  <a:defRPr/>
                </a:pPr>
                <a:r>
                  <a:rPr kumimoji="0" lang="en-US" sz="1600" b="1" i="0" u="none" strike="noStrike" kern="600" cap="none" spc="0" normalizeH="0" baseline="0" noProof="0" dirty="0">
                    <a:ln>
                      <a:noFill/>
                    </a:ln>
                    <a:solidFill>
                      <a:srgbClr val="002060"/>
                    </a:solidFill>
                    <a:effectLst/>
                    <a:uLnTx/>
                    <a:uFillTx/>
                    <a:latin typeface="Open Sans"/>
                    <a:ea typeface="Verdana" panose="020B0604030504040204" pitchFamily="34" charset="0"/>
                    <a:cs typeface="Verdana" panose="020B0604030504040204" pitchFamily="34" charset="0"/>
                  </a:rPr>
                  <a:t>Aircraft</a:t>
                </a:r>
                <a:r>
                  <a:rPr kumimoji="0" lang="en-US" sz="1600" b="1" i="0" u="none" strike="noStrike" kern="600" cap="none" spc="0" normalizeH="0" baseline="0" noProof="0" dirty="0">
                    <a:ln>
                      <a:noFill/>
                    </a:ln>
                    <a:solidFill>
                      <a:srgbClr val="1E1E1E"/>
                    </a:solidFill>
                    <a:effectLst/>
                    <a:uLnTx/>
                    <a:uFillTx/>
                    <a:latin typeface="Open Sans"/>
                    <a:ea typeface="Verdana" panose="020B0604030504040204" pitchFamily="34" charset="0"/>
                    <a:cs typeface="Verdana" panose="020B0604030504040204" pitchFamily="34" charset="0"/>
                  </a:rPr>
                  <a:t> </a:t>
                </a:r>
              </a:p>
            </p:txBody>
          </p:sp>
          <p:cxnSp>
            <p:nvCxnSpPr>
              <p:cNvPr id="19" name="Straight Connector 18">
                <a:extLst>
                  <a:ext uri="{FF2B5EF4-FFF2-40B4-BE49-F238E27FC236}">
                    <a16:creationId xmlns:a16="http://schemas.microsoft.com/office/drawing/2014/main" id="{535ECC78-F738-4768-93AF-DC7F76E612CF}"/>
                  </a:ext>
                </a:extLst>
              </p:cNvPr>
              <p:cNvCxnSpPr/>
              <p:nvPr/>
            </p:nvCxnSpPr>
            <p:spPr>
              <a:xfrm>
                <a:off x="458633" y="3214337"/>
                <a:ext cx="1419985" cy="0"/>
              </a:xfrm>
              <a:prstGeom prst="line">
                <a:avLst/>
              </a:prstGeom>
              <a:noFill/>
              <a:ln w="19050" cap="flat" cmpd="sng" algn="ctr">
                <a:solidFill>
                  <a:srgbClr val="002060"/>
                </a:solidFill>
                <a:prstDash val="solid"/>
              </a:ln>
              <a:effectLst/>
            </p:spPr>
          </p:cxnSp>
          <p:cxnSp>
            <p:nvCxnSpPr>
              <p:cNvPr id="20" name="Straight Connector 19">
                <a:extLst>
                  <a:ext uri="{FF2B5EF4-FFF2-40B4-BE49-F238E27FC236}">
                    <a16:creationId xmlns:a16="http://schemas.microsoft.com/office/drawing/2014/main" id="{E4A2C074-65EB-4521-BCCB-8D9A6CFBBEC8}"/>
                  </a:ext>
                </a:extLst>
              </p:cNvPr>
              <p:cNvCxnSpPr/>
              <p:nvPr/>
            </p:nvCxnSpPr>
            <p:spPr>
              <a:xfrm>
                <a:off x="450020" y="3710271"/>
                <a:ext cx="1419985" cy="0"/>
              </a:xfrm>
              <a:prstGeom prst="line">
                <a:avLst/>
              </a:prstGeom>
              <a:noFill/>
              <a:ln w="19050" cap="flat" cmpd="sng" algn="ctr">
                <a:solidFill>
                  <a:srgbClr val="0A3158"/>
                </a:solidFill>
                <a:prstDash val="solid"/>
              </a:ln>
              <a:effectLst/>
            </p:spPr>
          </p:cxnSp>
        </p:grpSp>
        <p:sp>
          <p:nvSpPr>
            <p:cNvPr id="22" name="Rectangle 21">
              <a:extLst>
                <a:ext uri="{FF2B5EF4-FFF2-40B4-BE49-F238E27FC236}">
                  <a16:creationId xmlns:a16="http://schemas.microsoft.com/office/drawing/2014/main" id="{5C7EFDDC-DA60-45C0-B797-D436BAA96C91}"/>
                </a:ext>
              </a:extLst>
            </p:cNvPr>
            <p:cNvSpPr/>
            <p:nvPr/>
          </p:nvSpPr>
          <p:spPr>
            <a:xfrm>
              <a:off x="248384" y="3850978"/>
              <a:ext cx="2185416" cy="3012298"/>
            </a:xfrm>
            <a:prstGeom prst="rect">
              <a:avLst/>
            </a:prstGeom>
          </p:spPr>
          <p:txBody>
            <a:bodyPr wrap="square" lIns="57086" tIns="28543" rIns="57086" bIns="28543">
              <a:spAutoFit/>
            </a:bodyPr>
            <a:lstStyle/>
            <a:p>
              <a:pPr defTabSz="570860">
                <a:defRPr/>
              </a:pPr>
              <a:r>
                <a:rPr lang="en-US" sz="1200" b="1" i="1" dirty="0">
                  <a:solidFill>
                    <a:srgbClr val="1E1E1E"/>
                  </a:solidFill>
                  <a:ea typeface="Open Sans" panose="020B0606030504020204" pitchFamily="34" charset="0"/>
                  <a:cs typeface="Open Sans" panose="020B0606030504020204" pitchFamily="34" charset="0"/>
                </a:rPr>
                <a:t>Several aircraft manufacturers</a:t>
              </a:r>
              <a:r>
                <a:rPr lang="en-US" sz="1200" i="1" dirty="0">
                  <a:solidFill>
                    <a:srgbClr val="1E1E1E"/>
                  </a:solidFill>
                  <a:ea typeface="Open Sans" panose="020B0606030504020204" pitchFamily="34" charset="0"/>
                  <a:cs typeface="Open Sans" panose="020B0606030504020204" pitchFamily="34" charset="0"/>
                </a:rPr>
                <a:t> currently in the FAA’s Type Certification </a:t>
              </a:r>
              <a:r>
                <a:rPr lang="en-US" sz="1200" i="1" dirty="0" smtClean="0">
                  <a:solidFill>
                    <a:srgbClr val="1E1E1E"/>
                  </a:solidFill>
                  <a:ea typeface="Open Sans" panose="020B0606030504020204" pitchFamily="34" charset="0"/>
                  <a:cs typeface="Open Sans" panose="020B0606030504020204" pitchFamily="34" charset="0"/>
                </a:rPr>
                <a:t>process</a:t>
              </a:r>
              <a:endParaRPr kumimoji="0" lang="en-US" sz="1200" b="1" i="1" u="none" strike="noStrike" kern="1200" cap="none" spc="0" normalizeH="0" baseline="0" noProof="0" dirty="0" smtClean="0">
                <a:ln>
                  <a:noFill/>
                </a:ln>
                <a:solidFill>
                  <a:srgbClr val="1E1E1E"/>
                </a:solidFill>
                <a:effectLst/>
                <a:uLnTx/>
                <a:uFillTx/>
                <a:ea typeface="Open Sans" panose="020B0606030504020204" pitchFamily="34" charset="0"/>
                <a:cs typeface="Open Sans" panose="020B0606030504020204" pitchFamily="34" charset="0"/>
              </a:endParaRPr>
            </a:p>
            <a:p>
              <a:pPr marL="0" marR="0" lvl="0" indent="0" defTabSz="570860" rtl="0" eaLnBrk="1" fontAlgn="auto" latinLnBrk="0" hangingPunct="1">
                <a:lnSpc>
                  <a:spcPct val="100000"/>
                </a:lnSpc>
                <a:spcBef>
                  <a:spcPts val="0"/>
                </a:spcBef>
                <a:spcAft>
                  <a:spcPts val="0"/>
                </a:spcAft>
                <a:buClrTx/>
                <a:buSzTx/>
                <a:buFontTx/>
                <a:buNone/>
                <a:tabLst/>
                <a:defRPr/>
              </a:pPr>
              <a:endParaRPr lang="en-US" sz="1200" b="1" i="1" dirty="0">
                <a:solidFill>
                  <a:srgbClr val="1E1E1E"/>
                </a:solidFill>
                <a:ea typeface="Open Sans" panose="020B0606030504020204" pitchFamily="34" charset="0"/>
                <a:cs typeface="Open Sans" panose="020B0606030504020204" pitchFamily="34" charset="0"/>
              </a:endParaRPr>
            </a:p>
            <a:p>
              <a:pPr marL="0" marR="0" lvl="0" indent="0" defTabSz="57086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1E1E1E"/>
                  </a:solidFill>
                  <a:effectLst/>
                  <a:uLnTx/>
                  <a:uFillTx/>
                  <a:ea typeface="Open Sans" panose="020B0606030504020204" pitchFamily="34" charset="0"/>
                  <a:cs typeface="Open Sans" panose="020B0606030504020204" pitchFamily="34" charset="0"/>
                </a:rPr>
                <a:t>FAA’s </a:t>
              </a:r>
              <a:r>
                <a:rPr kumimoji="0" lang="en-US" sz="1200" b="1"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rPr>
                <a:t>Center for Emerging Concepts and Innovation (CECI) </a:t>
              </a:r>
              <a:r>
                <a:rPr kumimoji="0" lang="en-US" sz="1200" b="0"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rPr>
                <a:t>facilitates pre-application engagement (PAE) with industry </a:t>
              </a:r>
              <a:r>
                <a:rPr kumimoji="0" lang="en-US" sz="1200" b="0" i="1" u="none" strike="noStrike" kern="1200" cap="none" spc="0" normalizeH="0" baseline="0" noProof="0" dirty="0" smtClean="0">
                  <a:ln>
                    <a:noFill/>
                  </a:ln>
                  <a:solidFill>
                    <a:srgbClr val="1E1E1E"/>
                  </a:solidFill>
                  <a:effectLst/>
                  <a:uLnTx/>
                  <a:uFillTx/>
                  <a:ea typeface="Open Sans" panose="020B0606030504020204" pitchFamily="34" charset="0"/>
                  <a:cs typeface="Open Sans" panose="020B0606030504020204" pitchFamily="34" charset="0"/>
                </a:rPr>
                <a:t>applicants</a:t>
              </a:r>
            </a:p>
            <a:p>
              <a:pPr marL="0" marR="0" lvl="0" indent="0"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ea typeface="Open Sans" panose="020B0606030504020204" pitchFamily="34" charset="0"/>
                <a:cs typeface="Open Sans" panose="020B0606030504020204" pitchFamily="34" charset="0"/>
              </a:endParaRPr>
            </a:p>
            <a:p>
              <a:pPr marL="0" marR="0" lvl="0" indent="0" defTabSz="57086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1E1E1E"/>
                </a:solidFill>
                <a:effectLst/>
                <a:uLnTx/>
                <a:uFillTx/>
                <a:latin typeface="Open Sans"/>
                <a:ea typeface="Verdana" panose="020B0604030504040204" pitchFamily="34" charset="0"/>
                <a:cs typeface="Verdana" panose="020B0604030504040204" pitchFamily="34" charset="0"/>
              </a:endParaRPr>
            </a:p>
          </p:txBody>
        </p:sp>
        <p:grpSp>
          <p:nvGrpSpPr>
            <p:cNvPr id="187" name="Group 186">
              <a:extLst>
                <a:ext uri="{FF2B5EF4-FFF2-40B4-BE49-F238E27FC236}">
                  <a16:creationId xmlns:a16="http://schemas.microsoft.com/office/drawing/2014/main" id="{90E3A88D-DE92-4739-85DE-00F837C3F3F1}"/>
                </a:ext>
              </a:extLst>
            </p:cNvPr>
            <p:cNvGrpSpPr/>
            <p:nvPr/>
          </p:nvGrpSpPr>
          <p:grpSpPr>
            <a:xfrm>
              <a:off x="972920" y="2300138"/>
              <a:ext cx="736345" cy="737451"/>
              <a:chOff x="731856" y="2300138"/>
              <a:chExt cx="736345" cy="737451"/>
            </a:xfrm>
          </p:grpSpPr>
          <p:sp>
            <p:nvSpPr>
              <p:cNvPr id="181" name="Oval 180">
                <a:extLst>
                  <a:ext uri="{FF2B5EF4-FFF2-40B4-BE49-F238E27FC236}">
                    <a16:creationId xmlns:a16="http://schemas.microsoft.com/office/drawing/2014/main" id="{7100D136-9649-4980-901D-BC71ECD852E3}"/>
                  </a:ext>
                </a:extLst>
              </p:cNvPr>
              <p:cNvSpPr/>
              <p:nvPr/>
            </p:nvSpPr>
            <p:spPr>
              <a:xfrm>
                <a:off x="731856" y="2318086"/>
                <a:ext cx="736345" cy="700713"/>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6" name="Picture 175">
                <a:extLst>
                  <a:ext uri="{FF2B5EF4-FFF2-40B4-BE49-F238E27FC236}">
                    <a16:creationId xmlns:a16="http://schemas.microsoft.com/office/drawing/2014/main" id="{259FD560-A69E-4E92-9316-41C2A3D4299F}"/>
                  </a:ext>
                </a:extLst>
              </p:cNvPr>
              <p:cNvPicPr>
                <a:picLocks noChangeAspect="1"/>
              </p:cNvPicPr>
              <p:nvPr/>
            </p:nvPicPr>
            <p:blipFill>
              <a:blip r:embed="rId3" cstate="email">
                <a:duotone>
                  <a:prstClr val="black"/>
                  <a:srgbClr val="002060">
                    <a:tint val="45000"/>
                    <a:satMod val="400000"/>
                  </a:srgbClr>
                </a:duotone>
                <a:extLst>
                  <a:ext uri="{28A0092B-C50C-407E-A947-70E740481C1C}">
                    <a14:useLocalDpi xmlns:a14="http://schemas.microsoft.com/office/drawing/2010/main"/>
                  </a:ext>
                </a:extLst>
              </a:blip>
              <a:stretch>
                <a:fillRect/>
              </a:stretch>
            </p:blipFill>
            <p:spPr>
              <a:xfrm>
                <a:off x="808020" y="2300138"/>
                <a:ext cx="639470" cy="737451"/>
              </a:xfrm>
              <a:prstGeom prst="rect">
                <a:avLst/>
              </a:prstGeom>
              <a:noFill/>
              <a:ln>
                <a:noFill/>
              </a:ln>
            </p:spPr>
          </p:pic>
        </p:grpSp>
      </p:grpSp>
      <p:grpSp>
        <p:nvGrpSpPr>
          <p:cNvPr id="3" name="Group 2">
            <a:extLst>
              <a:ext uri="{FF2B5EF4-FFF2-40B4-BE49-F238E27FC236}">
                <a16:creationId xmlns:a16="http://schemas.microsoft.com/office/drawing/2014/main" id="{A224EF2A-97A8-4D66-BBEC-263AB08105E5}"/>
              </a:ext>
            </a:extLst>
          </p:cNvPr>
          <p:cNvGrpSpPr/>
          <p:nvPr/>
        </p:nvGrpSpPr>
        <p:grpSpPr>
          <a:xfrm>
            <a:off x="3016350" y="2853372"/>
            <a:ext cx="1419985" cy="495934"/>
            <a:chOff x="2692626" y="3214337"/>
            <a:chExt cx="1419985" cy="495934"/>
          </a:xfrm>
        </p:grpSpPr>
        <p:sp>
          <p:nvSpPr>
            <p:cNvPr id="27" name="Text Placeholder 4">
              <a:extLst>
                <a:ext uri="{FF2B5EF4-FFF2-40B4-BE49-F238E27FC236}">
                  <a16:creationId xmlns:a16="http://schemas.microsoft.com/office/drawing/2014/main" id="{4DD2F76E-64EC-46EA-86C5-E39DB5E3B5FD}"/>
                </a:ext>
              </a:extLst>
            </p:cNvPr>
            <p:cNvSpPr txBox="1">
              <a:spLocks/>
            </p:cNvSpPr>
            <p:nvPr/>
          </p:nvSpPr>
          <p:spPr bwMode="gray">
            <a:xfrm>
              <a:off x="2755095" y="3237919"/>
              <a:ext cx="1351663" cy="440437"/>
            </a:xfrm>
            <a:prstGeom prst="rect">
              <a:avLst/>
            </a:prstGeom>
            <a:noFill/>
          </p:spPr>
          <p:txBody>
            <a:bodyPr vert="horz" lIns="0" tIns="0" rIns="0" bIns="0" rtlCol="0" anchor="ctr">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20000"/>
                </a:lnSpc>
                <a:spcBef>
                  <a:spcPts val="0"/>
                </a:spcBef>
                <a:spcAft>
                  <a:spcPts val="0"/>
                </a:spcAft>
                <a:buClrTx/>
                <a:buSzPct val="100000"/>
                <a:buFont typeface="Arial" panose="020B0604020202020204" pitchFamily="34" charset="0"/>
                <a:buNone/>
                <a:tabLst/>
                <a:defRPr/>
              </a:pPr>
              <a:r>
                <a:rPr kumimoji="0" lang="en-US" sz="1600" b="1" i="0" u="none" strike="noStrike" kern="600" cap="none" spc="0" normalizeH="0" baseline="0" noProof="0" dirty="0">
                  <a:ln>
                    <a:noFill/>
                  </a:ln>
                  <a:solidFill>
                    <a:srgbClr val="002060"/>
                  </a:solidFill>
                  <a:effectLst/>
                  <a:uLnTx/>
                  <a:uFillTx/>
                  <a:latin typeface="Open Sans"/>
                  <a:ea typeface="Verdana" panose="020B0604030504040204" pitchFamily="34" charset="0"/>
                  <a:cs typeface="Verdana" panose="020B0604030504040204" pitchFamily="34" charset="0"/>
                </a:rPr>
                <a:t>Airspace</a:t>
              </a:r>
            </a:p>
          </p:txBody>
        </p:sp>
        <p:cxnSp>
          <p:nvCxnSpPr>
            <p:cNvPr id="28" name="Straight Connector 27">
              <a:extLst>
                <a:ext uri="{FF2B5EF4-FFF2-40B4-BE49-F238E27FC236}">
                  <a16:creationId xmlns:a16="http://schemas.microsoft.com/office/drawing/2014/main" id="{960AEE0C-9C59-4AA4-B1F2-04C602F8163E}"/>
                </a:ext>
              </a:extLst>
            </p:cNvPr>
            <p:cNvCxnSpPr/>
            <p:nvPr/>
          </p:nvCxnSpPr>
          <p:spPr>
            <a:xfrm>
              <a:off x="2692626" y="3214337"/>
              <a:ext cx="1419985" cy="0"/>
            </a:xfrm>
            <a:prstGeom prst="line">
              <a:avLst/>
            </a:prstGeom>
            <a:noFill/>
            <a:ln w="19050" cap="flat" cmpd="sng" algn="ctr">
              <a:solidFill>
                <a:srgbClr val="002060"/>
              </a:solidFill>
              <a:prstDash val="solid"/>
            </a:ln>
            <a:effectLst/>
          </p:spPr>
        </p:cxnSp>
        <p:cxnSp>
          <p:nvCxnSpPr>
            <p:cNvPr id="29" name="Straight Connector 28">
              <a:extLst>
                <a:ext uri="{FF2B5EF4-FFF2-40B4-BE49-F238E27FC236}">
                  <a16:creationId xmlns:a16="http://schemas.microsoft.com/office/drawing/2014/main" id="{4423CFE9-8330-44BC-B478-DA6E73E5AA2C}"/>
                </a:ext>
              </a:extLst>
            </p:cNvPr>
            <p:cNvCxnSpPr/>
            <p:nvPr/>
          </p:nvCxnSpPr>
          <p:spPr>
            <a:xfrm>
              <a:off x="2692626" y="3710271"/>
              <a:ext cx="1419985" cy="0"/>
            </a:xfrm>
            <a:prstGeom prst="line">
              <a:avLst/>
            </a:prstGeom>
            <a:noFill/>
            <a:ln w="19050" cap="flat" cmpd="sng" algn="ctr">
              <a:solidFill>
                <a:srgbClr val="002060"/>
              </a:solidFill>
              <a:prstDash val="solid"/>
            </a:ln>
            <a:effectLst/>
          </p:spPr>
        </p:cxnSp>
      </p:grpSp>
      <p:sp>
        <p:nvSpPr>
          <p:cNvPr id="30" name="Rectangle 29">
            <a:extLst>
              <a:ext uri="{FF2B5EF4-FFF2-40B4-BE49-F238E27FC236}">
                <a16:creationId xmlns:a16="http://schemas.microsoft.com/office/drawing/2014/main" id="{937B2C8A-789E-49DF-A2AC-6278D3D37969}"/>
              </a:ext>
            </a:extLst>
          </p:cNvPr>
          <p:cNvSpPr/>
          <p:nvPr/>
        </p:nvSpPr>
        <p:spPr>
          <a:xfrm>
            <a:off x="2633634" y="3458298"/>
            <a:ext cx="2185416" cy="2273635"/>
          </a:xfrm>
          <a:prstGeom prst="rect">
            <a:avLst/>
          </a:prstGeom>
        </p:spPr>
        <p:txBody>
          <a:bodyPr wrap="square" lIns="57086" tIns="28543" rIns="57086" bIns="28543">
            <a:spAutoFit/>
          </a:bodyPr>
          <a:lstStyle/>
          <a:p>
            <a:pPr marL="0" marR="0" lvl="0" indent="0" defTabSz="57086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rPr>
              <a:t>Initial </a:t>
            </a:r>
            <a:r>
              <a:rPr kumimoji="0" lang="en-US" sz="1200" b="1" i="1" u="none" strike="noStrike" kern="1200" cap="none" spc="0" normalizeH="0" baseline="0" noProof="0" dirty="0" smtClean="0">
                <a:ln>
                  <a:noFill/>
                </a:ln>
                <a:solidFill>
                  <a:srgbClr val="1E1E1E"/>
                </a:solidFill>
                <a:effectLst/>
                <a:uLnTx/>
                <a:uFillTx/>
                <a:ea typeface="Open Sans" panose="020B0606030504020204" pitchFamily="34" charset="0"/>
                <a:cs typeface="Open Sans" panose="020B0606030504020204" pitchFamily="34" charset="0"/>
              </a:rPr>
              <a:t>AAM </a:t>
            </a:r>
            <a:r>
              <a:rPr kumimoji="0" lang="en-US" sz="1200" b="1"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rPr>
              <a:t>operations </a:t>
            </a:r>
            <a:r>
              <a:rPr kumimoji="0" lang="en-US" sz="1200" b="0"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rPr>
              <a:t>will utilize existing Visual Flight Rules (VFR) procedures and low altitude VFR routes</a:t>
            </a:r>
          </a:p>
          <a:p>
            <a:pPr marL="0" marR="0" lvl="0" indent="0"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ea typeface="Open Sans" panose="020B0606030504020204" pitchFamily="34" charset="0"/>
              <a:cs typeface="Open Sans" panose="020B0606030504020204" pitchFamily="34" charset="0"/>
            </a:endParaRPr>
          </a:p>
          <a:p>
            <a:pPr lvl="0" defTabSz="570860">
              <a:defRPr/>
            </a:pPr>
            <a:r>
              <a:rPr lang="en-US" sz="1200" b="1" i="1" dirty="0">
                <a:solidFill>
                  <a:srgbClr val="1E1E1E"/>
                </a:solidFill>
                <a:ea typeface="Open Sans" panose="020B0606030504020204" pitchFamily="34" charset="0"/>
                <a:cs typeface="Open Sans" panose="020B0606030504020204" pitchFamily="34" charset="0"/>
              </a:rPr>
              <a:t>The AAM aircraft characteristics </a:t>
            </a:r>
            <a:r>
              <a:rPr lang="en-US" sz="1200" i="1" dirty="0">
                <a:solidFill>
                  <a:srgbClr val="1E1E1E"/>
                </a:solidFill>
                <a:ea typeface="Open Sans" panose="020B0606030504020204" pitchFamily="34" charset="0"/>
                <a:cs typeface="Open Sans" panose="020B0606030504020204" pitchFamily="34" charset="0"/>
              </a:rPr>
              <a:t>and their equipage may require a combination of waivers and </a:t>
            </a:r>
            <a:r>
              <a:rPr lang="en-US" sz="1200" i="1" dirty="0" smtClean="0">
                <a:solidFill>
                  <a:srgbClr val="1E1E1E"/>
                </a:solidFill>
                <a:ea typeface="Open Sans" panose="020B0606030504020204" pitchFamily="34" charset="0"/>
                <a:cs typeface="Open Sans" panose="020B0606030504020204" pitchFamily="34" charset="0"/>
              </a:rPr>
              <a:t>agreements </a:t>
            </a:r>
            <a:r>
              <a:rPr lang="en-US" sz="1200" i="1" dirty="0">
                <a:solidFill>
                  <a:srgbClr val="1E1E1E"/>
                </a:solidFill>
                <a:ea typeface="Open Sans" panose="020B0606030504020204" pitchFamily="34" charset="0"/>
                <a:cs typeface="Open Sans" panose="020B0606030504020204" pitchFamily="34" charset="0"/>
              </a:rPr>
              <a:t>with local facilities to enable initial operations</a:t>
            </a:r>
            <a:endParaRPr kumimoji="0" lang="en-US" sz="1200" i="1" u="none" strike="noStrike" kern="1200" cap="none" spc="0" normalizeH="0" baseline="0" noProof="0" dirty="0">
              <a:ln>
                <a:noFill/>
              </a:ln>
              <a:solidFill>
                <a:srgbClr val="1E1E1E"/>
              </a:solidFill>
              <a:effectLst/>
              <a:uLnTx/>
              <a:uFillTx/>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70860" rtl="0" eaLnBrk="1" fontAlgn="auto" latinLnBrk="0" hangingPunct="1">
              <a:lnSpc>
                <a:spcPct val="100000"/>
              </a:lnSpc>
              <a:spcBef>
                <a:spcPts val="0"/>
              </a:spcBef>
              <a:spcAft>
                <a:spcPts val="0"/>
              </a:spcAft>
              <a:buClrTx/>
              <a:buSzTx/>
              <a:buFontTx/>
              <a:buNone/>
              <a:tabLst/>
              <a:defRPr/>
            </a:pPr>
            <a:endParaRPr lang="en-US" sz="1200" i="1" dirty="0">
              <a:solidFill>
                <a:srgbClr val="1E1E1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8" name="Group 187">
            <a:extLst>
              <a:ext uri="{FF2B5EF4-FFF2-40B4-BE49-F238E27FC236}">
                <a16:creationId xmlns:a16="http://schemas.microsoft.com/office/drawing/2014/main" id="{85F47B43-0196-4FAF-AD12-91F1E179E595}"/>
              </a:ext>
            </a:extLst>
          </p:cNvPr>
          <p:cNvGrpSpPr/>
          <p:nvPr/>
        </p:nvGrpSpPr>
        <p:grpSpPr>
          <a:xfrm>
            <a:off x="3358170" y="1925405"/>
            <a:ext cx="736345" cy="700713"/>
            <a:chOff x="2780821" y="2373905"/>
            <a:chExt cx="736345" cy="700713"/>
          </a:xfrm>
        </p:grpSpPr>
        <p:sp>
          <p:nvSpPr>
            <p:cNvPr id="185" name="Oval 184">
              <a:extLst>
                <a:ext uri="{FF2B5EF4-FFF2-40B4-BE49-F238E27FC236}">
                  <a16:creationId xmlns:a16="http://schemas.microsoft.com/office/drawing/2014/main" id="{D8256A4C-D949-4EA1-A802-2AEF41677DA5}"/>
                </a:ext>
              </a:extLst>
            </p:cNvPr>
            <p:cNvSpPr/>
            <p:nvPr/>
          </p:nvSpPr>
          <p:spPr>
            <a:xfrm>
              <a:off x="2780821" y="2373905"/>
              <a:ext cx="736345" cy="700713"/>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5">
              <a:extLst>
                <a:ext uri="{FF2B5EF4-FFF2-40B4-BE49-F238E27FC236}">
                  <a16:creationId xmlns:a16="http://schemas.microsoft.com/office/drawing/2014/main" id="{F6FEA119-57D7-479C-AD2A-017817C1B9F7}"/>
                </a:ext>
              </a:extLst>
            </p:cNvPr>
            <p:cNvSpPr>
              <a:spLocks noEditPoints="1"/>
            </p:cNvSpPr>
            <p:nvPr/>
          </p:nvSpPr>
          <p:spPr bwMode="auto">
            <a:xfrm>
              <a:off x="2937658" y="2553899"/>
              <a:ext cx="422672" cy="264319"/>
            </a:xfrm>
            <a:custGeom>
              <a:avLst/>
              <a:gdLst>
                <a:gd name="T0" fmla="*/ 150 w 192"/>
                <a:gd name="T1" fmla="*/ 24 h 120"/>
                <a:gd name="T2" fmla="*/ 144 w 192"/>
                <a:gd name="T3" fmla="*/ 24 h 120"/>
                <a:gd name="T4" fmla="*/ 96 w 192"/>
                <a:gd name="T5" fmla="*/ 0 h 120"/>
                <a:gd name="T6" fmla="*/ 48 w 192"/>
                <a:gd name="T7" fmla="*/ 24 h 120"/>
                <a:gd name="T8" fmla="*/ 42 w 192"/>
                <a:gd name="T9" fmla="*/ 24 h 120"/>
                <a:gd name="T10" fmla="*/ 0 w 192"/>
                <a:gd name="T11" fmla="*/ 66 h 120"/>
                <a:gd name="T12" fmla="*/ 42 w 192"/>
                <a:gd name="T13" fmla="*/ 108 h 120"/>
                <a:gd name="T14" fmla="*/ 57 w 192"/>
                <a:gd name="T15" fmla="*/ 105 h 120"/>
                <a:gd name="T16" fmla="*/ 96 w 192"/>
                <a:gd name="T17" fmla="*/ 120 h 120"/>
                <a:gd name="T18" fmla="*/ 135 w 192"/>
                <a:gd name="T19" fmla="*/ 105 h 120"/>
                <a:gd name="T20" fmla="*/ 150 w 192"/>
                <a:gd name="T21" fmla="*/ 108 h 120"/>
                <a:gd name="T22" fmla="*/ 192 w 192"/>
                <a:gd name="T23" fmla="*/ 66 h 120"/>
                <a:gd name="T24" fmla="*/ 150 w 192"/>
                <a:gd name="T25" fmla="*/ 24 h 120"/>
                <a:gd name="T26" fmla="*/ 150 w 192"/>
                <a:gd name="T27" fmla="*/ 96 h 120"/>
                <a:gd name="T28" fmla="*/ 133 w 192"/>
                <a:gd name="T29" fmla="*/ 91 h 120"/>
                <a:gd name="T30" fmla="*/ 96 w 192"/>
                <a:gd name="T31" fmla="*/ 108 h 120"/>
                <a:gd name="T32" fmla="*/ 59 w 192"/>
                <a:gd name="T33" fmla="*/ 91 h 120"/>
                <a:gd name="T34" fmla="*/ 42 w 192"/>
                <a:gd name="T35" fmla="*/ 96 h 120"/>
                <a:gd name="T36" fmla="*/ 12 w 192"/>
                <a:gd name="T37" fmla="*/ 66 h 120"/>
                <a:gd name="T38" fmla="*/ 42 w 192"/>
                <a:gd name="T39" fmla="*/ 36 h 120"/>
                <a:gd name="T40" fmla="*/ 53 w 192"/>
                <a:gd name="T41" fmla="*/ 38 h 120"/>
                <a:gd name="T42" fmla="*/ 96 w 192"/>
                <a:gd name="T43" fmla="*/ 12 h 120"/>
                <a:gd name="T44" fmla="*/ 139 w 192"/>
                <a:gd name="T45" fmla="*/ 38 h 120"/>
                <a:gd name="T46" fmla="*/ 150 w 192"/>
                <a:gd name="T47" fmla="*/ 36 h 120"/>
                <a:gd name="T48" fmla="*/ 180 w 192"/>
                <a:gd name="T49" fmla="*/ 66 h 120"/>
                <a:gd name="T50" fmla="*/ 150 w 192"/>
                <a:gd name="T5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20">
                  <a:moveTo>
                    <a:pt x="150" y="24"/>
                  </a:moveTo>
                  <a:cubicBezTo>
                    <a:pt x="148" y="24"/>
                    <a:pt x="146" y="24"/>
                    <a:pt x="144" y="24"/>
                  </a:cubicBezTo>
                  <a:cubicBezTo>
                    <a:pt x="133" y="9"/>
                    <a:pt x="115" y="0"/>
                    <a:pt x="96" y="0"/>
                  </a:cubicBezTo>
                  <a:cubicBezTo>
                    <a:pt x="77" y="0"/>
                    <a:pt x="59" y="9"/>
                    <a:pt x="48" y="24"/>
                  </a:cubicBezTo>
                  <a:cubicBezTo>
                    <a:pt x="46" y="24"/>
                    <a:pt x="44" y="24"/>
                    <a:pt x="42" y="24"/>
                  </a:cubicBezTo>
                  <a:cubicBezTo>
                    <a:pt x="19" y="24"/>
                    <a:pt x="0" y="43"/>
                    <a:pt x="0" y="66"/>
                  </a:cubicBezTo>
                  <a:cubicBezTo>
                    <a:pt x="0" y="89"/>
                    <a:pt x="19" y="108"/>
                    <a:pt x="42" y="108"/>
                  </a:cubicBezTo>
                  <a:cubicBezTo>
                    <a:pt x="47" y="108"/>
                    <a:pt x="52" y="107"/>
                    <a:pt x="57" y="105"/>
                  </a:cubicBezTo>
                  <a:cubicBezTo>
                    <a:pt x="68" y="115"/>
                    <a:pt x="82" y="120"/>
                    <a:pt x="96" y="120"/>
                  </a:cubicBezTo>
                  <a:cubicBezTo>
                    <a:pt x="110" y="120"/>
                    <a:pt x="124" y="115"/>
                    <a:pt x="135" y="105"/>
                  </a:cubicBezTo>
                  <a:cubicBezTo>
                    <a:pt x="140" y="107"/>
                    <a:pt x="145" y="108"/>
                    <a:pt x="150" y="108"/>
                  </a:cubicBezTo>
                  <a:cubicBezTo>
                    <a:pt x="173" y="108"/>
                    <a:pt x="192" y="89"/>
                    <a:pt x="192" y="66"/>
                  </a:cubicBezTo>
                  <a:cubicBezTo>
                    <a:pt x="192" y="43"/>
                    <a:pt x="173" y="24"/>
                    <a:pt x="150" y="24"/>
                  </a:cubicBezTo>
                  <a:close/>
                  <a:moveTo>
                    <a:pt x="150" y="96"/>
                  </a:moveTo>
                  <a:cubicBezTo>
                    <a:pt x="144" y="96"/>
                    <a:pt x="138" y="94"/>
                    <a:pt x="133" y="91"/>
                  </a:cubicBezTo>
                  <a:cubicBezTo>
                    <a:pt x="124" y="101"/>
                    <a:pt x="111" y="108"/>
                    <a:pt x="96" y="108"/>
                  </a:cubicBezTo>
                  <a:cubicBezTo>
                    <a:pt x="81" y="108"/>
                    <a:pt x="68" y="101"/>
                    <a:pt x="59" y="91"/>
                  </a:cubicBezTo>
                  <a:cubicBezTo>
                    <a:pt x="54" y="94"/>
                    <a:pt x="48" y="96"/>
                    <a:pt x="42" y="96"/>
                  </a:cubicBezTo>
                  <a:cubicBezTo>
                    <a:pt x="25" y="96"/>
                    <a:pt x="12" y="83"/>
                    <a:pt x="12" y="66"/>
                  </a:cubicBezTo>
                  <a:cubicBezTo>
                    <a:pt x="12" y="49"/>
                    <a:pt x="25" y="36"/>
                    <a:pt x="42" y="36"/>
                  </a:cubicBezTo>
                  <a:cubicBezTo>
                    <a:pt x="46" y="36"/>
                    <a:pt x="50" y="37"/>
                    <a:pt x="53" y="38"/>
                  </a:cubicBezTo>
                  <a:cubicBezTo>
                    <a:pt x="61" y="23"/>
                    <a:pt x="77" y="12"/>
                    <a:pt x="96" y="12"/>
                  </a:cubicBezTo>
                  <a:cubicBezTo>
                    <a:pt x="115" y="12"/>
                    <a:pt x="131" y="23"/>
                    <a:pt x="139" y="38"/>
                  </a:cubicBezTo>
                  <a:cubicBezTo>
                    <a:pt x="142" y="37"/>
                    <a:pt x="146" y="36"/>
                    <a:pt x="150" y="36"/>
                  </a:cubicBezTo>
                  <a:cubicBezTo>
                    <a:pt x="167" y="36"/>
                    <a:pt x="180" y="49"/>
                    <a:pt x="180" y="66"/>
                  </a:cubicBezTo>
                  <a:cubicBezTo>
                    <a:pt x="180" y="83"/>
                    <a:pt x="167" y="96"/>
                    <a:pt x="150" y="96"/>
                  </a:cubicBez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Arial"/>
              </a:endParaRPr>
            </a:p>
          </p:txBody>
        </p:sp>
      </p:grpSp>
      <p:grpSp>
        <p:nvGrpSpPr>
          <p:cNvPr id="11" name="Group 10">
            <a:extLst>
              <a:ext uri="{FF2B5EF4-FFF2-40B4-BE49-F238E27FC236}">
                <a16:creationId xmlns:a16="http://schemas.microsoft.com/office/drawing/2014/main" id="{A73C0FE4-CA6C-4133-B66F-E0D541D6A409}"/>
              </a:ext>
            </a:extLst>
          </p:cNvPr>
          <p:cNvGrpSpPr/>
          <p:nvPr/>
        </p:nvGrpSpPr>
        <p:grpSpPr>
          <a:xfrm>
            <a:off x="7390666" y="1913615"/>
            <a:ext cx="2185416" cy="3448986"/>
            <a:chOff x="7212568" y="2306295"/>
            <a:chExt cx="2185416" cy="3448986"/>
          </a:xfrm>
        </p:grpSpPr>
        <p:grpSp>
          <p:nvGrpSpPr>
            <p:cNvPr id="7" name="Group 6">
              <a:extLst>
                <a:ext uri="{FF2B5EF4-FFF2-40B4-BE49-F238E27FC236}">
                  <a16:creationId xmlns:a16="http://schemas.microsoft.com/office/drawing/2014/main" id="{C7EF008A-BCEF-4B2D-A09E-9293E53E9339}"/>
                </a:ext>
              </a:extLst>
            </p:cNvPr>
            <p:cNvGrpSpPr/>
            <p:nvPr/>
          </p:nvGrpSpPr>
          <p:grpSpPr>
            <a:xfrm>
              <a:off x="7580227" y="3250069"/>
              <a:ext cx="1450099" cy="495934"/>
              <a:chOff x="7470203" y="3214337"/>
              <a:chExt cx="1450099" cy="495934"/>
            </a:xfrm>
          </p:grpSpPr>
          <p:sp>
            <p:nvSpPr>
              <p:cNvPr id="33" name="Text Placeholder 4">
                <a:extLst>
                  <a:ext uri="{FF2B5EF4-FFF2-40B4-BE49-F238E27FC236}">
                    <a16:creationId xmlns:a16="http://schemas.microsoft.com/office/drawing/2014/main" id="{53E2CB95-BF35-4E32-B577-1AF7566E4522}"/>
                  </a:ext>
                </a:extLst>
              </p:cNvPr>
              <p:cNvSpPr txBox="1">
                <a:spLocks/>
              </p:cNvSpPr>
              <p:nvPr/>
            </p:nvSpPr>
            <p:spPr bwMode="gray">
              <a:xfrm>
                <a:off x="7491815" y="3237919"/>
                <a:ext cx="1428487" cy="440437"/>
              </a:xfrm>
              <a:prstGeom prst="rect">
                <a:avLst/>
              </a:prstGeom>
              <a:noFill/>
            </p:spPr>
            <p:txBody>
              <a:bodyPr vert="horz" lIns="0" tIns="0" rIns="0" bIns="0" rtlCol="0" anchor="ctr">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20000"/>
                  </a:lnSpc>
                  <a:spcBef>
                    <a:spcPts val="0"/>
                  </a:spcBef>
                  <a:spcAft>
                    <a:spcPts val="0"/>
                  </a:spcAft>
                  <a:buClrTx/>
                  <a:buSzPct val="100000"/>
                  <a:buFont typeface="Arial" panose="020B0604020202020204" pitchFamily="34" charset="0"/>
                  <a:buNone/>
                  <a:tabLst/>
                  <a:defRPr/>
                </a:pPr>
                <a:r>
                  <a:rPr kumimoji="0" lang="en-US" sz="1600" b="1" i="0" u="none" strike="noStrike" kern="600" cap="none" spc="0" normalizeH="0" baseline="0" noProof="0" dirty="0">
                    <a:ln>
                      <a:noFill/>
                    </a:ln>
                    <a:solidFill>
                      <a:srgbClr val="002060"/>
                    </a:solidFill>
                    <a:effectLst/>
                    <a:uLnTx/>
                    <a:uFillTx/>
                    <a:latin typeface="Open Sans" panose="020B0606030504020204"/>
                    <a:ea typeface="Verdana" panose="020B0604030504040204" pitchFamily="34" charset="0"/>
                    <a:cs typeface="Verdana" panose="020B0604030504040204" pitchFamily="34" charset="0"/>
                  </a:rPr>
                  <a:t>Infrastructure</a:t>
                </a:r>
              </a:p>
            </p:txBody>
          </p:sp>
          <p:cxnSp>
            <p:nvCxnSpPr>
              <p:cNvPr id="34" name="Straight Connector 33">
                <a:extLst>
                  <a:ext uri="{FF2B5EF4-FFF2-40B4-BE49-F238E27FC236}">
                    <a16:creationId xmlns:a16="http://schemas.microsoft.com/office/drawing/2014/main" id="{E3381329-0EC8-466F-907E-12E3530DE2A6}"/>
                  </a:ext>
                </a:extLst>
              </p:cNvPr>
              <p:cNvCxnSpPr/>
              <p:nvPr/>
            </p:nvCxnSpPr>
            <p:spPr>
              <a:xfrm>
                <a:off x="7483135" y="3214337"/>
                <a:ext cx="1419983" cy="0"/>
              </a:xfrm>
              <a:prstGeom prst="line">
                <a:avLst/>
              </a:prstGeom>
              <a:noFill/>
              <a:ln w="19050" cap="flat" cmpd="sng" algn="ctr">
                <a:solidFill>
                  <a:srgbClr val="002060"/>
                </a:solidFill>
                <a:prstDash val="solid"/>
              </a:ln>
              <a:effectLst/>
            </p:spPr>
          </p:cxnSp>
          <p:cxnSp>
            <p:nvCxnSpPr>
              <p:cNvPr id="35" name="Straight Connector 34">
                <a:extLst>
                  <a:ext uri="{FF2B5EF4-FFF2-40B4-BE49-F238E27FC236}">
                    <a16:creationId xmlns:a16="http://schemas.microsoft.com/office/drawing/2014/main" id="{7324D276-55AB-4788-B9D2-317FD7C3DB6E}"/>
                  </a:ext>
                </a:extLst>
              </p:cNvPr>
              <p:cNvCxnSpPr/>
              <p:nvPr/>
            </p:nvCxnSpPr>
            <p:spPr>
              <a:xfrm>
                <a:off x="7470203" y="3710271"/>
                <a:ext cx="1419983" cy="0"/>
              </a:xfrm>
              <a:prstGeom prst="line">
                <a:avLst/>
              </a:prstGeom>
              <a:noFill/>
              <a:ln w="19050" cap="flat" cmpd="sng" algn="ctr">
                <a:solidFill>
                  <a:srgbClr val="002060"/>
                </a:solidFill>
                <a:prstDash val="solid"/>
              </a:ln>
              <a:effectLst/>
            </p:spPr>
          </p:cxnSp>
        </p:grpSp>
        <p:sp>
          <p:nvSpPr>
            <p:cNvPr id="37" name="Rectangle 36">
              <a:extLst>
                <a:ext uri="{FF2B5EF4-FFF2-40B4-BE49-F238E27FC236}">
                  <a16:creationId xmlns:a16="http://schemas.microsoft.com/office/drawing/2014/main" id="{15E7E683-78E4-41EF-B3EF-FF1B13CEC4BF}"/>
                </a:ext>
              </a:extLst>
            </p:cNvPr>
            <p:cNvSpPr/>
            <p:nvPr/>
          </p:nvSpPr>
          <p:spPr>
            <a:xfrm>
              <a:off x="7212568" y="3850978"/>
              <a:ext cx="2185416" cy="1904303"/>
            </a:xfrm>
            <a:prstGeom prst="rect">
              <a:avLst/>
            </a:prstGeom>
          </p:spPr>
          <p:txBody>
            <a:bodyPr wrap="square" lIns="57086" tIns="28543" rIns="57086" bIns="28543">
              <a:spAutoFit/>
            </a:bodyPr>
            <a:lstStyle/>
            <a:p>
              <a:pPr marL="0" marR="0" lvl="0" indent="0" defTabSz="57086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ea typeface="Verdana" panose="020B0604030504040204" pitchFamily="34" charset="0"/>
                  <a:cs typeface="Verdana" panose="020B0604030504040204" pitchFamily="34" charset="0"/>
                </a:rPr>
                <a:t>14 </a:t>
              </a:r>
              <a:r>
                <a:rPr kumimoji="0" lang="en-US" sz="1200" b="1"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CFR Part 157</a:t>
              </a:r>
              <a:r>
                <a:rPr kumimoji="0" lang="en-US" sz="1200" b="1" i="1" u="none" strike="noStrike" kern="1200" cap="none" spc="0" normalizeH="0" noProof="0" dirty="0">
                  <a:ln>
                    <a:noFill/>
                  </a:ln>
                  <a:solidFill>
                    <a:prstClr val="black"/>
                  </a:solidFill>
                  <a:effectLst/>
                  <a:uLnTx/>
                  <a:uFillTx/>
                  <a:ea typeface="Verdana" panose="020B0604030504040204" pitchFamily="34" charset="0"/>
                  <a:cs typeface="Verdana" panose="020B0604030504040204" pitchFamily="34" charset="0"/>
                </a:rPr>
                <a:t> </a:t>
              </a:r>
              <a:r>
                <a:rPr kumimoji="0" lang="en-US" sz="1200" b="0" i="1" u="none" strike="noStrike" kern="1200" cap="none" spc="0" normalizeH="0" noProof="0" dirty="0" smtClean="0">
                  <a:ln>
                    <a:noFill/>
                  </a:ln>
                  <a:solidFill>
                    <a:prstClr val="black"/>
                  </a:solidFill>
                  <a:effectLst/>
                  <a:uLnTx/>
                  <a:uFillTx/>
                  <a:ea typeface="Verdana" panose="020B0604030504040204" pitchFamily="34" charset="0"/>
                  <a:cs typeface="Verdana" panose="020B0604030504040204" pitchFamily="34" charset="0"/>
                </a:rPr>
                <a:t>contains notification requirements </a:t>
              </a:r>
              <a:r>
                <a:rPr kumimoji="0" lang="en-US" sz="1200" b="0" i="1" u="none" strike="noStrike" kern="1200" cap="none" spc="0" normalizeH="0" noProof="0" dirty="0">
                  <a:ln>
                    <a:noFill/>
                  </a:ln>
                  <a:solidFill>
                    <a:prstClr val="black"/>
                  </a:solidFill>
                  <a:effectLst/>
                  <a:uLnTx/>
                  <a:uFillTx/>
                  <a:ea typeface="Verdana" panose="020B0604030504040204" pitchFamily="34" charset="0"/>
                  <a:cs typeface="Verdana" panose="020B0604030504040204" pitchFamily="34" charset="0"/>
                </a:rPr>
                <a:t>for new vertiport proposals. </a:t>
              </a:r>
            </a:p>
            <a:p>
              <a:pPr marL="0" marR="0" lvl="0" indent="0" defTabSz="570860" rtl="0" eaLnBrk="1" fontAlgn="auto" latinLnBrk="0" hangingPunct="1">
                <a:lnSpc>
                  <a:spcPct val="100000"/>
                </a:lnSpc>
                <a:spcBef>
                  <a:spcPts val="0"/>
                </a:spcBef>
                <a:spcAft>
                  <a:spcPts val="0"/>
                </a:spcAft>
                <a:buClrTx/>
                <a:buSzTx/>
                <a:buFontTx/>
                <a:buNone/>
                <a:tabLst/>
                <a:defRPr/>
              </a:pPr>
              <a:endParaRPr lang="en-US" sz="1200" i="1" dirty="0">
                <a:solidFill>
                  <a:prstClr val="black"/>
                </a:solidFill>
                <a:ea typeface="Verdana" panose="020B0604030504040204" pitchFamily="34" charset="0"/>
                <a:cs typeface="Verdana" panose="020B0604030504040204" pitchFamily="34" charset="0"/>
              </a:endParaRPr>
            </a:p>
            <a:p>
              <a:pPr marL="0" marR="0" lvl="0" indent="0" defTabSz="57086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a:t>
              </a:r>
              <a:r>
                <a:rPr kumimoji="0" lang="en-US" sz="1200" b="1"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FAA’s </a:t>
              </a:r>
              <a:r>
                <a:rPr lang="en-US" sz="1200" b="1" i="1" noProof="0" dirty="0">
                  <a:solidFill>
                    <a:prstClr val="black"/>
                  </a:solidFill>
                  <a:ea typeface="Verdana" panose="020B0604030504040204" pitchFamily="34" charset="0"/>
                  <a:cs typeface="Verdana" panose="020B0604030504040204" pitchFamily="34" charset="0"/>
                </a:rPr>
                <a:t>Office of Airports (</a:t>
              </a:r>
              <a:r>
                <a:rPr kumimoji="0" lang="en-US" sz="1200" b="1"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ARP) </a:t>
              </a:r>
              <a:r>
                <a:rPr kumimoji="0" lang="en-US" sz="12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is developing a new vertiport </a:t>
              </a:r>
              <a:r>
                <a:rPr kumimoji="0" lang="en-US" sz="1200" b="0" i="1" u="none" strike="noStrike" kern="1200" cap="none" spc="0" normalizeH="0" baseline="0" noProof="0" dirty="0" smtClean="0">
                  <a:ln>
                    <a:noFill/>
                  </a:ln>
                  <a:solidFill>
                    <a:prstClr val="black"/>
                  </a:solidFill>
                  <a:effectLst/>
                  <a:uLnTx/>
                  <a:uFillTx/>
                  <a:ea typeface="Verdana" panose="020B0604030504040204" pitchFamily="34" charset="0"/>
                  <a:cs typeface="Verdana" panose="020B0604030504040204" pitchFamily="34" charset="0"/>
                </a:rPr>
                <a:t>Advisory Circular (AC) </a:t>
              </a:r>
              <a:r>
                <a:rPr kumimoji="0" lang="en-US" sz="12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for regulatory guidance on vertiport </a:t>
              </a:r>
              <a:r>
                <a:rPr kumimoji="0" lang="en-US" sz="1200" b="0" i="1" u="none" strike="noStrike" kern="1200" cap="none" spc="0" normalizeH="0" baseline="0" noProof="0" dirty="0" smtClean="0">
                  <a:ln>
                    <a:noFill/>
                  </a:ln>
                  <a:solidFill>
                    <a:prstClr val="black"/>
                  </a:solidFill>
                  <a:effectLst/>
                  <a:uLnTx/>
                  <a:uFillTx/>
                  <a:ea typeface="Verdana" panose="020B0604030504040204" pitchFamily="34" charset="0"/>
                  <a:cs typeface="Verdana" panose="020B0604030504040204" pitchFamily="34" charset="0"/>
                </a:rPr>
                <a:t>infrastructure. Interim guidance is expected in 2022</a:t>
              </a:r>
              <a:endParaRPr kumimoji="0" lang="en-US" sz="12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grpSp>
          <p:nvGrpSpPr>
            <p:cNvPr id="190" name="Group 189">
              <a:extLst>
                <a:ext uri="{FF2B5EF4-FFF2-40B4-BE49-F238E27FC236}">
                  <a16:creationId xmlns:a16="http://schemas.microsoft.com/office/drawing/2014/main" id="{93BC4375-3438-4C52-8401-B4F1A7984AC2}"/>
                </a:ext>
              </a:extLst>
            </p:cNvPr>
            <p:cNvGrpSpPr/>
            <p:nvPr/>
          </p:nvGrpSpPr>
          <p:grpSpPr>
            <a:xfrm>
              <a:off x="7937104" y="2306295"/>
              <a:ext cx="736345" cy="700713"/>
              <a:chOff x="7642615" y="2430756"/>
              <a:chExt cx="736345" cy="700713"/>
            </a:xfrm>
          </p:grpSpPr>
          <p:sp>
            <p:nvSpPr>
              <p:cNvPr id="183" name="Oval 182">
                <a:extLst>
                  <a:ext uri="{FF2B5EF4-FFF2-40B4-BE49-F238E27FC236}">
                    <a16:creationId xmlns:a16="http://schemas.microsoft.com/office/drawing/2014/main" id="{D6199B1F-2E62-49C8-AADC-79F2B9F74AB3}"/>
                  </a:ext>
                </a:extLst>
              </p:cNvPr>
              <p:cNvSpPr/>
              <p:nvPr/>
            </p:nvSpPr>
            <p:spPr>
              <a:xfrm>
                <a:off x="7642615" y="2430756"/>
                <a:ext cx="736345" cy="700713"/>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73">
                <a:extLst>
                  <a:ext uri="{FF2B5EF4-FFF2-40B4-BE49-F238E27FC236}">
                    <a16:creationId xmlns:a16="http://schemas.microsoft.com/office/drawing/2014/main" id="{ED91617D-58E4-46C6-B2DE-8F092B70F907}"/>
                  </a:ext>
                </a:extLst>
              </p:cNvPr>
              <p:cNvSpPr>
                <a:spLocks noChangeAspect="1" noEditPoints="1"/>
              </p:cNvSpPr>
              <p:nvPr/>
            </p:nvSpPr>
            <p:spPr bwMode="auto">
              <a:xfrm>
                <a:off x="7863776" y="2542412"/>
                <a:ext cx="334073" cy="472517"/>
              </a:xfrm>
              <a:custGeom>
                <a:avLst/>
                <a:gdLst>
                  <a:gd name="T0" fmla="*/ 207 w 222"/>
                  <a:gd name="T1" fmla="*/ 156 h 314"/>
                  <a:gd name="T2" fmla="*/ 214 w 222"/>
                  <a:gd name="T3" fmla="*/ 144 h 314"/>
                  <a:gd name="T4" fmla="*/ 147 w 222"/>
                  <a:gd name="T5" fmla="*/ 13 h 314"/>
                  <a:gd name="T6" fmla="*/ 153 w 222"/>
                  <a:gd name="T7" fmla="*/ 0 h 314"/>
                  <a:gd name="T8" fmla="*/ 8 w 222"/>
                  <a:gd name="T9" fmla="*/ 13 h 314"/>
                  <a:gd name="T10" fmla="*/ 14 w 222"/>
                  <a:gd name="T11" fmla="*/ 287 h 314"/>
                  <a:gd name="T12" fmla="*/ 0 w 222"/>
                  <a:gd name="T13" fmla="*/ 314 h 314"/>
                  <a:gd name="T14" fmla="*/ 222 w 222"/>
                  <a:gd name="T15" fmla="*/ 287 h 314"/>
                  <a:gd name="T16" fmla="*/ 69 w 222"/>
                  <a:gd name="T17" fmla="*/ 276 h 314"/>
                  <a:gd name="T18" fmla="*/ 42 w 222"/>
                  <a:gd name="T19" fmla="*/ 236 h 314"/>
                  <a:gd name="T20" fmla="*/ 69 w 222"/>
                  <a:gd name="T21" fmla="*/ 276 h 314"/>
                  <a:gd name="T22" fmla="*/ 42 w 222"/>
                  <a:gd name="T23" fmla="*/ 211 h 314"/>
                  <a:gd name="T24" fmla="*/ 69 w 222"/>
                  <a:gd name="T25" fmla="*/ 171 h 314"/>
                  <a:gd name="T26" fmla="*/ 69 w 222"/>
                  <a:gd name="T27" fmla="*/ 144 h 314"/>
                  <a:gd name="T28" fmla="*/ 42 w 222"/>
                  <a:gd name="T29" fmla="*/ 104 h 314"/>
                  <a:gd name="T30" fmla="*/ 69 w 222"/>
                  <a:gd name="T31" fmla="*/ 144 h 314"/>
                  <a:gd name="T32" fmla="*/ 42 w 222"/>
                  <a:gd name="T33" fmla="*/ 78 h 314"/>
                  <a:gd name="T34" fmla="*/ 69 w 222"/>
                  <a:gd name="T35" fmla="*/ 38 h 314"/>
                  <a:gd name="T36" fmla="*/ 119 w 222"/>
                  <a:gd name="T37" fmla="*/ 287 h 314"/>
                  <a:gd name="T38" fmla="*/ 90 w 222"/>
                  <a:gd name="T39" fmla="*/ 236 h 314"/>
                  <a:gd name="T40" fmla="*/ 119 w 222"/>
                  <a:gd name="T41" fmla="*/ 287 h 314"/>
                  <a:gd name="T42" fmla="*/ 90 w 222"/>
                  <a:gd name="T43" fmla="*/ 211 h 314"/>
                  <a:gd name="T44" fmla="*/ 119 w 222"/>
                  <a:gd name="T45" fmla="*/ 171 h 314"/>
                  <a:gd name="T46" fmla="*/ 119 w 222"/>
                  <a:gd name="T47" fmla="*/ 144 h 314"/>
                  <a:gd name="T48" fmla="*/ 90 w 222"/>
                  <a:gd name="T49" fmla="*/ 104 h 314"/>
                  <a:gd name="T50" fmla="*/ 119 w 222"/>
                  <a:gd name="T51" fmla="*/ 144 h 314"/>
                  <a:gd name="T52" fmla="*/ 90 w 222"/>
                  <a:gd name="T53" fmla="*/ 78 h 314"/>
                  <a:gd name="T54" fmla="*/ 119 w 222"/>
                  <a:gd name="T55" fmla="*/ 38 h 314"/>
                  <a:gd name="T56" fmla="*/ 189 w 222"/>
                  <a:gd name="T57" fmla="*/ 276 h 314"/>
                  <a:gd name="T58" fmla="*/ 159 w 222"/>
                  <a:gd name="T59" fmla="*/ 236 h 314"/>
                  <a:gd name="T60" fmla="*/ 189 w 222"/>
                  <a:gd name="T61" fmla="*/ 276 h 314"/>
                  <a:gd name="T62" fmla="*/ 159 w 222"/>
                  <a:gd name="T63" fmla="*/ 211 h 314"/>
                  <a:gd name="T64" fmla="*/ 189 w 222"/>
                  <a:gd name="T65" fmla="*/ 17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314">
                    <a:moveTo>
                      <a:pt x="207" y="287"/>
                    </a:moveTo>
                    <a:lnTo>
                      <a:pt x="207" y="156"/>
                    </a:lnTo>
                    <a:lnTo>
                      <a:pt x="214" y="156"/>
                    </a:lnTo>
                    <a:lnTo>
                      <a:pt x="214" y="144"/>
                    </a:lnTo>
                    <a:lnTo>
                      <a:pt x="147" y="144"/>
                    </a:lnTo>
                    <a:lnTo>
                      <a:pt x="147" y="13"/>
                    </a:lnTo>
                    <a:lnTo>
                      <a:pt x="153" y="13"/>
                    </a:lnTo>
                    <a:lnTo>
                      <a:pt x="153" y="0"/>
                    </a:lnTo>
                    <a:lnTo>
                      <a:pt x="8" y="0"/>
                    </a:lnTo>
                    <a:lnTo>
                      <a:pt x="8" y="13"/>
                    </a:lnTo>
                    <a:lnTo>
                      <a:pt x="14" y="13"/>
                    </a:lnTo>
                    <a:lnTo>
                      <a:pt x="14" y="287"/>
                    </a:lnTo>
                    <a:lnTo>
                      <a:pt x="0" y="287"/>
                    </a:lnTo>
                    <a:lnTo>
                      <a:pt x="0" y="314"/>
                    </a:lnTo>
                    <a:lnTo>
                      <a:pt x="222" y="314"/>
                    </a:lnTo>
                    <a:lnTo>
                      <a:pt x="222" y="287"/>
                    </a:lnTo>
                    <a:lnTo>
                      <a:pt x="207" y="287"/>
                    </a:lnTo>
                    <a:close/>
                    <a:moveTo>
                      <a:pt x="69" y="276"/>
                    </a:moveTo>
                    <a:lnTo>
                      <a:pt x="42" y="276"/>
                    </a:lnTo>
                    <a:lnTo>
                      <a:pt x="42" y="236"/>
                    </a:lnTo>
                    <a:lnTo>
                      <a:pt x="69" y="236"/>
                    </a:lnTo>
                    <a:lnTo>
                      <a:pt x="69" y="276"/>
                    </a:lnTo>
                    <a:close/>
                    <a:moveTo>
                      <a:pt x="69" y="211"/>
                    </a:moveTo>
                    <a:lnTo>
                      <a:pt x="42" y="211"/>
                    </a:lnTo>
                    <a:lnTo>
                      <a:pt x="42" y="171"/>
                    </a:lnTo>
                    <a:lnTo>
                      <a:pt x="69" y="171"/>
                    </a:lnTo>
                    <a:lnTo>
                      <a:pt x="69" y="211"/>
                    </a:lnTo>
                    <a:close/>
                    <a:moveTo>
                      <a:pt x="69" y="144"/>
                    </a:moveTo>
                    <a:lnTo>
                      <a:pt x="42" y="144"/>
                    </a:lnTo>
                    <a:lnTo>
                      <a:pt x="42" y="104"/>
                    </a:lnTo>
                    <a:lnTo>
                      <a:pt x="69" y="104"/>
                    </a:lnTo>
                    <a:lnTo>
                      <a:pt x="69" y="144"/>
                    </a:lnTo>
                    <a:close/>
                    <a:moveTo>
                      <a:pt x="69" y="78"/>
                    </a:moveTo>
                    <a:lnTo>
                      <a:pt x="42" y="78"/>
                    </a:lnTo>
                    <a:lnTo>
                      <a:pt x="42" y="38"/>
                    </a:lnTo>
                    <a:lnTo>
                      <a:pt x="69" y="38"/>
                    </a:lnTo>
                    <a:lnTo>
                      <a:pt x="69" y="78"/>
                    </a:lnTo>
                    <a:close/>
                    <a:moveTo>
                      <a:pt x="119" y="287"/>
                    </a:moveTo>
                    <a:lnTo>
                      <a:pt x="90" y="287"/>
                    </a:lnTo>
                    <a:lnTo>
                      <a:pt x="90" y="236"/>
                    </a:lnTo>
                    <a:lnTo>
                      <a:pt x="119" y="236"/>
                    </a:lnTo>
                    <a:lnTo>
                      <a:pt x="119" y="287"/>
                    </a:lnTo>
                    <a:close/>
                    <a:moveTo>
                      <a:pt x="119" y="211"/>
                    </a:moveTo>
                    <a:lnTo>
                      <a:pt x="90" y="211"/>
                    </a:lnTo>
                    <a:lnTo>
                      <a:pt x="90" y="171"/>
                    </a:lnTo>
                    <a:lnTo>
                      <a:pt x="119" y="171"/>
                    </a:lnTo>
                    <a:lnTo>
                      <a:pt x="119" y="211"/>
                    </a:lnTo>
                    <a:close/>
                    <a:moveTo>
                      <a:pt x="119" y="144"/>
                    </a:moveTo>
                    <a:lnTo>
                      <a:pt x="90" y="144"/>
                    </a:lnTo>
                    <a:lnTo>
                      <a:pt x="90" y="104"/>
                    </a:lnTo>
                    <a:lnTo>
                      <a:pt x="119" y="104"/>
                    </a:lnTo>
                    <a:lnTo>
                      <a:pt x="119" y="144"/>
                    </a:lnTo>
                    <a:close/>
                    <a:moveTo>
                      <a:pt x="119" y="78"/>
                    </a:moveTo>
                    <a:lnTo>
                      <a:pt x="90" y="78"/>
                    </a:lnTo>
                    <a:lnTo>
                      <a:pt x="90" y="38"/>
                    </a:lnTo>
                    <a:lnTo>
                      <a:pt x="119" y="38"/>
                    </a:lnTo>
                    <a:lnTo>
                      <a:pt x="119" y="78"/>
                    </a:lnTo>
                    <a:close/>
                    <a:moveTo>
                      <a:pt x="189" y="276"/>
                    </a:moveTo>
                    <a:lnTo>
                      <a:pt x="159" y="276"/>
                    </a:lnTo>
                    <a:lnTo>
                      <a:pt x="159" y="236"/>
                    </a:lnTo>
                    <a:lnTo>
                      <a:pt x="189" y="236"/>
                    </a:lnTo>
                    <a:lnTo>
                      <a:pt x="189" y="276"/>
                    </a:lnTo>
                    <a:close/>
                    <a:moveTo>
                      <a:pt x="189" y="211"/>
                    </a:moveTo>
                    <a:lnTo>
                      <a:pt x="159" y="211"/>
                    </a:lnTo>
                    <a:lnTo>
                      <a:pt x="159" y="171"/>
                    </a:lnTo>
                    <a:lnTo>
                      <a:pt x="189" y="171"/>
                    </a:lnTo>
                    <a:lnTo>
                      <a:pt x="189" y="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FBFE3336-3930-4022-BAA4-3BDA36870307}"/>
              </a:ext>
            </a:extLst>
          </p:cNvPr>
          <p:cNvGrpSpPr/>
          <p:nvPr/>
        </p:nvGrpSpPr>
        <p:grpSpPr>
          <a:xfrm>
            <a:off x="5153805" y="1927112"/>
            <a:ext cx="1693888" cy="1403776"/>
            <a:chOff x="9834759" y="2306295"/>
            <a:chExt cx="1693888" cy="1403776"/>
          </a:xfrm>
        </p:grpSpPr>
        <p:grpSp>
          <p:nvGrpSpPr>
            <p:cNvPr id="6" name="Group 5">
              <a:extLst>
                <a:ext uri="{FF2B5EF4-FFF2-40B4-BE49-F238E27FC236}">
                  <a16:creationId xmlns:a16="http://schemas.microsoft.com/office/drawing/2014/main" id="{29A74123-A901-4746-B3B1-0488A1F542F1}"/>
                </a:ext>
              </a:extLst>
            </p:cNvPr>
            <p:cNvGrpSpPr/>
            <p:nvPr/>
          </p:nvGrpSpPr>
          <p:grpSpPr>
            <a:xfrm>
              <a:off x="9834759" y="3214137"/>
              <a:ext cx="1693888" cy="495934"/>
              <a:chOff x="4935406" y="3214337"/>
              <a:chExt cx="1693888" cy="495934"/>
            </a:xfrm>
          </p:grpSpPr>
          <p:sp>
            <p:nvSpPr>
              <p:cNvPr id="39" name="Text Placeholder 4">
                <a:extLst>
                  <a:ext uri="{FF2B5EF4-FFF2-40B4-BE49-F238E27FC236}">
                    <a16:creationId xmlns:a16="http://schemas.microsoft.com/office/drawing/2014/main" id="{F378A462-AB7B-44D1-9F84-78AA7606F3DB}"/>
                  </a:ext>
                </a:extLst>
              </p:cNvPr>
              <p:cNvSpPr txBox="1">
                <a:spLocks/>
              </p:cNvSpPr>
              <p:nvPr/>
            </p:nvSpPr>
            <p:spPr bwMode="gray">
              <a:xfrm>
                <a:off x="4935406" y="3237919"/>
                <a:ext cx="1693888" cy="440437"/>
              </a:xfrm>
              <a:prstGeom prst="rect">
                <a:avLst/>
              </a:prstGeom>
              <a:noFill/>
            </p:spPr>
            <p:txBody>
              <a:bodyPr vert="horz" lIns="0" tIns="0" rIns="0" bIns="0" rtlCol="0" anchor="ctr">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20000"/>
                  </a:lnSpc>
                  <a:spcBef>
                    <a:spcPts val="0"/>
                  </a:spcBef>
                  <a:spcAft>
                    <a:spcPts val="0"/>
                  </a:spcAft>
                  <a:buClrTx/>
                  <a:buSzPct val="100000"/>
                  <a:buFont typeface="Arial" panose="020B0604020202020204" pitchFamily="34" charset="0"/>
                  <a:buNone/>
                  <a:tabLst/>
                  <a:defRPr/>
                </a:pPr>
                <a:r>
                  <a:rPr kumimoji="0" lang="en-US" sz="1600" b="1" i="0" u="none" strike="noStrike" kern="600" cap="none" spc="0" normalizeH="0" baseline="0" noProof="0" dirty="0">
                    <a:ln>
                      <a:noFill/>
                    </a:ln>
                    <a:solidFill>
                      <a:srgbClr val="002060"/>
                    </a:solidFill>
                    <a:effectLst/>
                    <a:uLnTx/>
                    <a:uFillTx/>
                    <a:latin typeface="Open Sans" panose="020B0606030504020204"/>
                    <a:ea typeface="Verdana" panose="020B0604030504040204" pitchFamily="34" charset="0"/>
                    <a:cs typeface="Verdana" panose="020B0604030504040204" pitchFamily="34" charset="0"/>
                  </a:rPr>
                  <a:t>Operations</a:t>
                </a:r>
              </a:p>
            </p:txBody>
          </p:sp>
          <p:cxnSp>
            <p:nvCxnSpPr>
              <p:cNvPr id="40" name="Straight Connector 39">
                <a:extLst>
                  <a:ext uri="{FF2B5EF4-FFF2-40B4-BE49-F238E27FC236}">
                    <a16:creationId xmlns:a16="http://schemas.microsoft.com/office/drawing/2014/main" id="{62FE90D4-7D24-4171-81A2-CDB66C57293D}"/>
                  </a:ext>
                </a:extLst>
              </p:cNvPr>
              <p:cNvCxnSpPr/>
              <p:nvPr/>
            </p:nvCxnSpPr>
            <p:spPr>
              <a:xfrm>
                <a:off x="5060471" y="3214337"/>
                <a:ext cx="1419984" cy="0"/>
              </a:xfrm>
              <a:prstGeom prst="line">
                <a:avLst/>
              </a:prstGeom>
              <a:noFill/>
              <a:ln w="19050" cap="flat" cmpd="sng" algn="ctr">
                <a:solidFill>
                  <a:srgbClr val="002060"/>
                </a:solidFill>
                <a:prstDash val="solid"/>
              </a:ln>
              <a:effectLst/>
            </p:spPr>
          </p:cxnSp>
          <p:cxnSp>
            <p:nvCxnSpPr>
              <p:cNvPr id="41" name="Straight Connector 40">
                <a:extLst>
                  <a:ext uri="{FF2B5EF4-FFF2-40B4-BE49-F238E27FC236}">
                    <a16:creationId xmlns:a16="http://schemas.microsoft.com/office/drawing/2014/main" id="{D1AE27C1-D720-40A5-9DBD-13D6B817C079}"/>
                  </a:ext>
                </a:extLst>
              </p:cNvPr>
              <p:cNvCxnSpPr/>
              <p:nvPr/>
            </p:nvCxnSpPr>
            <p:spPr>
              <a:xfrm>
                <a:off x="5048585" y="3710271"/>
                <a:ext cx="1419984" cy="0"/>
              </a:xfrm>
              <a:prstGeom prst="line">
                <a:avLst/>
              </a:prstGeom>
              <a:noFill/>
              <a:ln w="19050" cap="flat" cmpd="sng" algn="ctr">
                <a:solidFill>
                  <a:srgbClr val="002060"/>
                </a:solidFill>
                <a:prstDash val="solid"/>
              </a:ln>
              <a:effectLst/>
            </p:spPr>
          </p:cxnSp>
        </p:grpSp>
        <p:grpSp>
          <p:nvGrpSpPr>
            <p:cNvPr id="191" name="Group 190">
              <a:extLst>
                <a:ext uri="{FF2B5EF4-FFF2-40B4-BE49-F238E27FC236}">
                  <a16:creationId xmlns:a16="http://schemas.microsoft.com/office/drawing/2014/main" id="{7009F4F1-F7C1-4597-9B86-BBD369169866}"/>
                </a:ext>
              </a:extLst>
            </p:cNvPr>
            <p:cNvGrpSpPr/>
            <p:nvPr/>
          </p:nvGrpSpPr>
          <p:grpSpPr>
            <a:xfrm>
              <a:off x="10313531" y="2306295"/>
              <a:ext cx="736345" cy="700713"/>
              <a:chOff x="10406556" y="2392810"/>
              <a:chExt cx="736345" cy="700713"/>
            </a:xfrm>
          </p:grpSpPr>
          <p:sp>
            <p:nvSpPr>
              <p:cNvPr id="182" name="Oval 181">
                <a:extLst>
                  <a:ext uri="{FF2B5EF4-FFF2-40B4-BE49-F238E27FC236}">
                    <a16:creationId xmlns:a16="http://schemas.microsoft.com/office/drawing/2014/main" id="{5634E8C0-AA2A-45A3-BB87-E46FE8226340}"/>
                  </a:ext>
                </a:extLst>
              </p:cNvPr>
              <p:cNvSpPr/>
              <p:nvPr/>
            </p:nvSpPr>
            <p:spPr>
              <a:xfrm>
                <a:off x="10406556" y="2392810"/>
                <a:ext cx="736345" cy="700713"/>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5">
                <a:extLst>
                  <a:ext uri="{FF2B5EF4-FFF2-40B4-BE49-F238E27FC236}">
                    <a16:creationId xmlns:a16="http://schemas.microsoft.com/office/drawing/2014/main" id="{F4A36933-C740-4310-A444-C139D88EE164}"/>
                  </a:ext>
                </a:extLst>
              </p:cNvPr>
              <p:cNvSpPr>
                <a:spLocks noChangeAspect="1" noEditPoints="1"/>
              </p:cNvSpPr>
              <p:nvPr/>
            </p:nvSpPr>
            <p:spPr bwMode="auto">
              <a:xfrm>
                <a:off x="10576131" y="2556674"/>
                <a:ext cx="397193" cy="36576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 name="Group 9">
            <a:extLst>
              <a:ext uri="{FF2B5EF4-FFF2-40B4-BE49-F238E27FC236}">
                <a16:creationId xmlns:a16="http://schemas.microsoft.com/office/drawing/2014/main" id="{7EF5FAAD-1400-4DCE-84BB-CA791D1F6DA5}"/>
              </a:ext>
            </a:extLst>
          </p:cNvPr>
          <p:cNvGrpSpPr/>
          <p:nvPr/>
        </p:nvGrpSpPr>
        <p:grpSpPr>
          <a:xfrm>
            <a:off x="10071554" y="1927112"/>
            <a:ext cx="1419983" cy="1415896"/>
            <a:chOff x="5218857" y="2309311"/>
            <a:chExt cx="1419983" cy="1415896"/>
          </a:xfrm>
        </p:grpSpPr>
        <p:grpSp>
          <p:nvGrpSpPr>
            <p:cNvPr id="145" name="Group 144">
              <a:extLst>
                <a:ext uri="{FF2B5EF4-FFF2-40B4-BE49-F238E27FC236}">
                  <a16:creationId xmlns:a16="http://schemas.microsoft.com/office/drawing/2014/main" id="{76EDB95B-F965-4DB8-88CE-41AC76B55ADF}"/>
                </a:ext>
              </a:extLst>
            </p:cNvPr>
            <p:cNvGrpSpPr/>
            <p:nvPr/>
          </p:nvGrpSpPr>
          <p:grpSpPr>
            <a:xfrm>
              <a:off x="5218857" y="3229273"/>
              <a:ext cx="1419983" cy="495934"/>
              <a:chOff x="9851869" y="3214337"/>
              <a:chExt cx="1419983" cy="495934"/>
            </a:xfrm>
          </p:grpSpPr>
          <p:sp>
            <p:nvSpPr>
              <p:cNvPr id="44" name="Text Placeholder 4">
                <a:extLst>
                  <a:ext uri="{FF2B5EF4-FFF2-40B4-BE49-F238E27FC236}">
                    <a16:creationId xmlns:a16="http://schemas.microsoft.com/office/drawing/2014/main" id="{E3211022-6FC8-4BC9-AA03-E9C5DFDD9F05}"/>
                  </a:ext>
                </a:extLst>
              </p:cNvPr>
              <p:cNvSpPr txBox="1">
                <a:spLocks/>
              </p:cNvSpPr>
              <p:nvPr/>
            </p:nvSpPr>
            <p:spPr bwMode="gray">
              <a:xfrm>
                <a:off x="9895836" y="3236308"/>
                <a:ext cx="1359273" cy="440437"/>
              </a:xfrm>
              <a:prstGeom prst="rect">
                <a:avLst/>
              </a:prstGeom>
              <a:noFill/>
            </p:spPr>
            <p:txBody>
              <a:bodyPr vert="horz" lIns="0" tIns="0" rIns="0" bIns="0" rtlCol="0" anchor="ctr">
                <a:no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20000"/>
                  </a:lnSpc>
                  <a:spcBef>
                    <a:spcPts val="0"/>
                  </a:spcBef>
                  <a:spcAft>
                    <a:spcPts val="0"/>
                  </a:spcAft>
                  <a:buClrTx/>
                  <a:buSzPct val="100000"/>
                  <a:buFont typeface="Arial" panose="020B0604020202020204" pitchFamily="34" charset="0"/>
                  <a:buNone/>
                  <a:tabLst/>
                  <a:defRPr/>
                </a:pPr>
                <a:r>
                  <a:rPr kumimoji="0" lang="en-US" sz="1600" b="1" i="0" u="none" strike="noStrike" kern="600" cap="none" spc="0" normalizeH="0" baseline="0" noProof="0" dirty="0">
                    <a:ln>
                      <a:noFill/>
                    </a:ln>
                    <a:solidFill>
                      <a:srgbClr val="002060"/>
                    </a:solidFill>
                    <a:effectLst/>
                    <a:uLnTx/>
                    <a:uFillTx/>
                    <a:latin typeface="Open Sans"/>
                    <a:ea typeface="Verdana" panose="020B0604030504040204" pitchFamily="34" charset="0"/>
                    <a:cs typeface="Verdana" panose="020B0604030504040204" pitchFamily="34" charset="0"/>
                  </a:rPr>
                  <a:t>Community</a:t>
                </a:r>
              </a:p>
            </p:txBody>
          </p:sp>
          <p:cxnSp>
            <p:nvCxnSpPr>
              <p:cNvPr id="46" name="Straight Connector 45">
                <a:extLst>
                  <a:ext uri="{FF2B5EF4-FFF2-40B4-BE49-F238E27FC236}">
                    <a16:creationId xmlns:a16="http://schemas.microsoft.com/office/drawing/2014/main" id="{EE4F3BDE-E7BE-4641-AEFB-F4D245FC4D0C}"/>
                  </a:ext>
                </a:extLst>
              </p:cNvPr>
              <p:cNvCxnSpPr/>
              <p:nvPr/>
            </p:nvCxnSpPr>
            <p:spPr>
              <a:xfrm>
                <a:off x="9851869" y="3214337"/>
                <a:ext cx="1387246" cy="0"/>
              </a:xfrm>
              <a:prstGeom prst="line">
                <a:avLst/>
              </a:prstGeom>
              <a:noFill/>
              <a:ln w="19050" cap="flat" cmpd="sng" algn="ctr">
                <a:solidFill>
                  <a:srgbClr val="002060"/>
                </a:solidFill>
                <a:prstDash val="solid"/>
              </a:ln>
              <a:effectLst/>
            </p:spPr>
          </p:cxnSp>
          <p:cxnSp>
            <p:nvCxnSpPr>
              <p:cNvPr id="57" name="Straight Connector 56">
                <a:extLst>
                  <a:ext uri="{FF2B5EF4-FFF2-40B4-BE49-F238E27FC236}">
                    <a16:creationId xmlns:a16="http://schemas.microsoft.com/office/drawing/2014/main" id="{7137FFCD-183F-4F19-B216-1B67BF2863CB}"/>
                  </a:ext>
                </a:extLst>
              </p:cNvPr>
              <p:cNvCxnSpPr/>
              <p:nvPr/>
            </p:nvCxnSpPr>
            <p:spPr>
              <a:xfrm>
                <a:off x="9851869" y="3710271"/>
                <a:ext cx="1419983" cy="0"/>
              </a:xfrm>
              <a:prstGeom prst="line">
                <a:avLst/>
              </a:prstGeom>
              <a:noFill/>
              <a:ln w="19050" cap="flat" cmpd="sng" algn="ctr">
                <a:solidFill>
                  <a:srgbClr val="002060"/>
                </a:solidFill>
                <a:prstDash val="solid"/>
              </a:ln>
              <a:effectLst/>
            </p:spPr>
          </p:cxnSp>
        </p:grpSp>
        <p:grpSp>
          <p:nvGrpSpPr>
            <p:cNvPr id="189" name="Group 188">
              <a:extLst>
                <a:ext uri="{FF2B5EF4-FFF2-40B4-BE49-F238E27FC236}">
                  <a16:creationId xmlns:a16="http://schemas.microsoft.com/office/drawing/2014/main" id="{97E1CB09-60E6-434F-920F-69D562EA3275}"/>
                </a:ext>
              </a:extLst>
            </p:cNvPr>
            <p:cNvGrpSpPr/>
            <p:nvPr/>
          </p:nvGrpSpPr>
          <p:grpSpPr>
            <a:xfrm>
              <a:off x="5560676" y="2309311"/>
              <a:ext cx="736345" cy="700713"/>
              <a:chOff x="5451882" y="2367285"/>
              <a:chExt cx="736345" cy="700713"/>
            </a:xfrm>
          </p:grpSpPr>
          <p:sp>
            <p:nvSpPr>
              <p:cNvPr id="184" name="Oval 183">
                <a:extLst>
                  <a:ext uri="{FF2B5EF4-FFF2-40B4-BE49-F238E27FC236}">
                    <a16:creationId xmlns:a16="http://schemas.microsoft.com/office/drawing/2014/main" id="{07C6B66F-9395-4AE1-98AA-657CDB9D71F2}"/>
                  </a:ext>
                </a:extLst>
              </p:cNvPr>
              <p:cNvSpPr/>
              <p:nvPr/>
            </p:nvSpPr>
            <p:spPr>
              <a:xfrm>
                <a:off x="5451882" y="2367285"/>
                <a:ext cx="736345" cy="700713"/>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33">
                <a:extLst>
                  <a:ext uri="{FF2B5EF4-FFF2-40B4-BE49-F238E27FC236}">
                    <a16:creationId xmlns:a16="http://schemas.microsoft.com/office/drawing/2014/main" id="{314621F7-CCF4-4D08-8537-9A88C55755CB}"/>
                  </a:ext>
                </a:extLst>
              </p:cNvPr>
              <p:cNvSpPr>
                <a:spLocks noChangeAspect="1" noEditPoints="1"/>
              </p:cNvSpPr>
              <p:nvPr/>
            </p:nvSpPr>
            <p:spPr bwMode="auto">
              <a:xfrm>
                <a:off x="5639411" y="2526907"/>
                <a:ext cx="361338" cy="365120"/>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4" name="Rectangle 53">
            <a:extLst>
              <a:ext uri="{FF2B5EF4-FFF2-40B4-BE49-F238E27FC236}">
                <a16:creationId xmlns:a16="http://schemas.microsoft.com/office/drawing/2014/main" id="{80C1B194-FF1E-4A40-9734-007B8066EED1}"/>
              </a:ext>
            </a:extLst>
          </p:cNvPr>
          <p:cNvSpPr/>
          <p:nvPr/>
        </p:nvSpPr>
        <p:spPr>
          <a:xfrm>
            <a:off x="4991604" y="3449720"/>
            <a:ext cx="2185416" cy="2088969"/>
          </a:xfrm>
          <a:prstGeom prst="rect">
            <a:avLst/>
          </a:prstGeom>
        </p:spPr>
        <p:txBody>
          <a:bodyPr wrap="square" lIns="57086" tIns="28543" rIns="57086" bIns="28543">
            <a:spAutoFit/>
          </a:bodyPr>
          <a:lstStyle/>
          <a:p>
            <a:pPr>
              <a:lnSpc>
                <a:spcPct val="110000"/>
              </a:lnSpc>
            </a:pPr>
            <a:r>
              <a:rPr lang="en-US" sz="1200" b="1" i="1" dirty="0">
                <a:solidFill>
                  <a:prstClr val="black"/>
                </a:solidFill>
                <a:ea typeface="Open Sans" panose="020B0606030504020204" pitchFamily="34" charset="0"/>
                <a:cs typeface="Open Sans" panose="020B0606030504020204" pitchFamily="34" charset="0"/>
              </a:rPr>
              <a:t>Current FAA Regulations (Part 135) </a:t>
            </a:r>
            <a:r>
              <a:rPr lang="en-US" sz="1200" i="1" dirty="0">
                <a:solidFill>
                  <a:prstClr val="black"/>
                </a:solidFill>
                <a:ea typeface="Open Sans" panose="020B0606030504020204" pitchFamily="34" charset="0"/>
                <a:cs typeface="Open Sans" panose="020B0606030504020204" pitchFamily="34" charset="0"/>
              </a:rPr>
              <a:t>are flexible enough to accommodate near term AAM operations. </a:t>
            </a:r>
            <a:endParaRPr lang="en-US" sz="1200" b="1" i="1" dirty="0" smtClean="0">
              <a:solidFill>
                <a:prstClr val="black"/>
              </a:solidFill>
              <a:ea typeface="Open Sans" panose="020B0606030504020204" pitchFamily="34" charset="0"/>
              <a:cs typeface="Open Sans" panose="020B0606030504020204" pitchFamily="34" charset="0"/>
            </a:endParaRPr>
          </a:p>
          <a:p>
            <a:pPr lvl="0">
              <a:lnSpc>
                <a:spcPct val="110000"/>
              </a:lnSpc>
            </a:pPr>
            <a:endParaRPr lang="en-US" sz="1200" b="1" i="1" dirty="0">
              <a:solidFill>
                <a:prstClr val="black"/>
              </a:solidFill>
              <a:ea typeface="Open Sans" panose="020B0606030504020204" pitchFamily="34" charset="0"/>
              <a:cs typeface="Open Sans" panose="020B0606030504020204" pitchFamily="34" charset="0"/>
            </a:endParaRPr>
          </a:p>
          <a:p>
            <a:pPr lvl="0">
              <a:lnSpc>
                <a:spcPct val="110000"/>
              </a:lnSpc>
            </a:pPr>
            <a:r>
              <a:rPr lang="en-US" sz="1200" b="1" i="1" dirty="0" smtClean="0">
                <a:solidFill>
                  <a:prstClr val="black"/>
                </a:solidFill>
                <a:ea typeface="Open Sans" panose="020B0606030504020204" pitchFamily="34" charset="0"/>
                <a:cs typeface="Open Sans" panose="020B0606030504020204" pitchFamily="34" charset="0"/>
              </a:rPr>
              <a:t>FAA </a:t>
            </a:r>
            <a:r>
              <a:rPr lang="en-US" sz="1200" b="1" i="1" dirty="0">
                <a:solidFill>
                  <a:prstClr val="black"/>
                </a:solidFill>
                <a:ea typeface="Open Sans" panose="020B0606030504020204" pitchFamily="34" charset="0"/>
                <a:cs typeface="Open Sans" panose="020B0606030504020204" pitchFamily="34" charset="0"/>
              </a:rPr>
              <a:t>Flight Standards (AFS) </a:t>
            </a:r>
            <a:r>
              <a:rPr lang="en-US" sz="1200" i="1" dirty="0" smtClean="0">
                <a:solidFill>
                  <a:prstClr val="black"/>
                </a:solidFill>
                <a:ea typeface="Open Sans" panose="020B0606030504020204" pitchFamily="34" charset="0"/>
                <a:cs typeface="Open Sans" panose="020B0606030504020204" pitchFamily="34" charset="0"/>
              </a:rPr>
              <a:t>is </a:t>
            </a:r>
            <a:r>
              <a:rPr lang="en-US" sz="1200" i="1" dirty="0">
                <a:solidFill>
                  <a:prstClr val="black"/>
                </a:solidFill>
                <a:ea typeface="Open Sans" panose="020B0606030504020204" pitchFamily="34" charset="0"/>
                <a:cs typeface="Open Sans" panose="020B0606030504020204" pitchFamily="34" charset="0"/>
              </a:rPr>
              <a:t>organizing their approach </a:t>
            </a:r>
            <a:r>
              <a:rPr lang="en-US" sz="1200" i="1" dirty="0" smtClean="0">
                <a:solidFill>
                  <a:prstClr val="black"/>
                </a:solidFill>
                <a:ea typeface="Open Sans" panose="020B0606030504020204" pitchFamily="34" charset="0"/>
                <a:cs typeface="Open Sans" panose="020B0606030504020204" pitchFamily="34" charset="0"/>
              </a:rPr>
              <a:t>on </a:t>
            </a:r>
            <a:r>
              <a:rPr lang="en-US" sz="1200" i="1" dirty="0">
                <a:solidFill>
                  <a:prstClr val="black"/>
                </a:solidFill>
                <a:ea typeface="Open Sans" panose="020B0606030504020204" pitchFamily="34" charset="0"/>
                <a:cs typeface="Open Sans" panose="020B0606030504020204" pitchFamily="34" charset="0"/>
              </a:rPr>
              <a:t>industry proposals for </a:t>
            </a:r>
            <a:r>
              <a:rPr lang="en-US" sz="1200" i="1" dirty="0" smtClean="0">
                <a:solidFill>
                  <a:prstClr val="black"/>
                </a:solidFill>
                <a:ea typeface="Open Sans" panose="020B0606030504020204" pitchFamily="34" charset="0"/>
                <a:cs typeface="Open Sans" panose="020B0606030504020204" pitchFamily="34" charset="0"/>
              </a:rPr>
              <a:t>future simplified </a:t>
            </a:r>
            <a:r>
              <a:rPr lang="en-US" sz="1200" i="1" dirty="0">
                <a:solidFill>
                  <a:prstClr val="black"/>
                </a:solidFill>
                <a:ea typeface="Open Sans" panose="020B0606030504020204" pitchFamily="34" charset="0"/>
                <a:cs typeface="Open Sans" panose="020B0606030504020204" pitchFamily="34" charset="0"/>
              </a:rPr>
              <a:t>vehicle operations (SVO</a:t>
            </a:r>
            <a:r>
              <a:rPr lang="en-US" sz="1200" i="1" dirty="0" smtClean="0">
                <a:solidFill>
                  <a:prstClr val="black"/>
                </a:solidFill>
                <a:ea typeface="Open Sans" panose="020B0606030504020204" pitchFamily="34" charset="0"/>
                <a:cs typeface="Open Sans" panose="020B0606030504020204" pitchFamily="34" charset="0"/>
              </a:rPr>
              <a:t>)</a:t>
            </a:r>
            <a:endParaRPr lang="en-US" sz="800" b="1" i="1" dirty="0">
              <a:solidFill>
                <a:prstClr val="black"/>
              </a:solidFill>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D7C5D43F-E905-40DB-9F3A-396D474054BA}"/>
              </a:ext>
            </a:extLst>
          </p:cNvPr>
          <p:cNvSpPr/>
          <p:nvPr/>
        </p:nvSpPr>
        <p:spPr>
          <a:xfrm>
            <a:off x="9741234" y="3458297"/>
            <a:ext cx="2185416" cy="2088969"/>
          </a:xfrm>
          <a:prstGeom prst="rect">
            <a:avLst/>
          </a:prstGeom>
        </p:spPr>
        <p:txBody>
          <a:bodyPr wrap="square" lIns="57086" tIns="28543" rIns="57086" bIns="28543">
            <a:spAutoFit/>
          </a:bodyPr>
          <a:lstStyle/>
          <a:p>
            <a:pPr lvl="0" defTabSz="570860">
              <a:defRPr/>
            </a:pPr>
            <a:r>
              <a:rPr lang="en-US" sz="1200" b="1" i="1" dirty="0">
                <a:solidFill>
                  <a:prstClr val="black"/>
                </a:solidFill>
                <a:ea typeface="Verdana" panose="020B0604030504040204" pitchFamily="34" charset="0"/>
                <a:cs typeface="Verdana" panose="020B0604030504040204" pitchFamily="34" charset="0"/>
              </a:rPr>
              <a:t>Early Engagement</a:t>
            </a:r>
            <a:r>
              <a:rPr lang="en-US" sz="1200" i="1" dirty="0">
                <a:solidFill>
                  <a:prstClr val="black"/>
                </a:solidFill>
                <a:ea typeface="Verdana" panose="020B0604030504040204" pitchFamily="34" charset="0"/>
                <a:cs typeface="Verdana" panose="020B0604030504040204" pitchFamily="34" charset="0"/>
              </a:rPr>
              <a:t> </a:t>
            </a:r>
            <a:r>
              <a:rPr lang="en-US" sz="1200" b="1" i="1" dirty="0">
                <a:solidFill>
                  <a:prstClr val="black"/>
                </a:solidFill>
                <a:ea typeface="Verdana" panose="020B0604030504040204" pitchFamily="34" charset="0"/>
                <a:cs typeface="Verdana" panose="020B0604030504040204" pitchFamily="34" charset="0"/>
              </a:rPr>
              <a:t>and Collaboration</a:t>
            </a:r>
            <a:r>
              <a:rPr lang="en-US" sz="1200" i="1" dirty="0">
                <a:solidFill>
                  <a:prstClr val="black"/>
                </a:solidFill>
                <a:ea typeface="Verdana" panose="020B0604030504040204" pitchFamily="34" charset="0"/>
                <a:cs typeface="Verdana" panose="020B0604030504040204" pitchFamily="34" charset="0"/>
              </a:rPr>
              <a:t> are critical to success</a:t>
            </a:r>
          </a:p>
          <a:p>
            <a:pPr lvl="0" defTabSz="570860">
              <a:defRPr/>
            </a:pPr>
            <a:endParaRPr lang="en-US" sz="1200" i="1" dirty="0">
              <a:solidFill>
                <a:prstClr val="black"/>
              </a:solidFill>
              <a:ea typeface="Verdana" panose="020B0604030504040204" pitchFamily="34" charset="0"/>
              <a:cs typeface="Verdana" panose="020B0604030504040204" pitchFamily="34" charset="0"/>
            </a:endParaRPr>
          </a:p>
          <a:p>
            <a:pPr defTabSz="570860">
              <a:defRPr/>
            </a:pPr>
            <a:r>
              <a:rPr lang="en-US" sz="1200" b="1" i="1" dirty="0">
                <a:solidFill>
                  <a:prstClr val="black"/>
                </a:solidFill>
                <a:ea typeface="Verdana" panose="020B0604030504040204" pitchFamily="34" charset="0"/>
                <a:cs typeface="Verdana" panose="020B0604030504040204" pitchFamily="34" charset="0"/>
              </a:rPr>
              <a:t>Near-term AAM operations</a:t>
            </a:r>
            <a:r>
              <a:rPr lang="en-US" sz="1200" i="1" dirty="0">
                <a:solidFill>
                  <a:prstClr val="black"/>
                </a:solidFill>
                <a:ea typeface="Verdana" panose="020B0604030504040204" pitchFamily="34" charset="0"/>
                <a:cs typeface="Verdana" panose="020B0604030504040204" pitchFamily="34" charset="0"/>
              </a:rPr>
              <a:t> will begin to set the stage for the widespread community awareness, and understanding/addressing community feedback</a:t>
            </a:r>
          </a:p>
          <a:p>
            <a:pPr lvl="0" defTabSz="570860">
              <a:defRPr/>
            </a:pPr>
            <a:endParaRPr lang="en-US" sz="1200" i="1" dirty="0">
              <a:solidFill>
                <a:prstClr val="black"/>
              </a:solidFill>
              <a:ea typeface="Verdana" panose="020B0604030504040204" pitchFamily="34" charset="0"/>
              <a:cs typeface="Verdana" panose="020B0604030504040204" pitchFamily="34" charset="0"/>
            </a:endParaRPr>
          </a:p>
        </p:txBody>
      </p:sp>
      <p:sp>
        <p:nvSpPr>
          <p:cNvPr id="56" name="Right Arrow 55"/>
          <p:cNvSpPr/>
          <p:nvPr/>
        </p:nvSpPr>
        <p:spPr>
          <a:xfrm>
            <a:off x="2534021" y="5648791"/>
            <a:ext cx="9115054" cy="250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t>Environmental Review</a:t>
            </a:r>
            <a:endParaRPr lang="en-US" sz="1200" i="1" dirty="0"/>
          </a:p>
        </p:txBody>
      </p:sp>
    </p:spTree>
    <p:extLst>
      <p:ext uri="{BB962C8B-B14F-4D97-AF65-F5344CB8AC3E}">
        <p14:creationId xmlns:p14="http://schemas.microsoft.com/office/powerpoint/2010/main" val="303480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Advisory Circular</a:t>
            </a:r>
            <a:endParaRPr lang="en-US" dirty="0"/>
          </a:p>
        </p:txBody>
      </p:sp>
      <p:sp>
        <p:nvSpPr>
          <p:cNvPr id="3" name="Content Placeholder 2"/>
          <p:cNvSpPr>
            <a:spLocks noGrp="1"/>
          </p:cNvSpPr>
          <p:nvPr>
            <p:ph idx="1"/>
          </p:nvPr>
        </p:nvSpPr>
        <p:spPr/>
        <p:txBody>
          <a:bodyPr/>
          <a:lstStyle/>
          <a:p>
            <a:r>
              <a:rPr lang="en-US" dirty="0" smtClean="0"/>
              <a:t>FAA Advisory Circular (AC) 150/5390-3, </a:t>
            </a:r>
            <a:r>
              <a:rPr lang="en-US" i="1" dirty="0" smtClean="0"/>
              <a:t>Vertiport Design</a:t>
            </a:r>
            <a:r>
              <a:rPr lang="en-US" dirty="0" smtClean="0"/>
              <a:t>, cancelled in 2010 due to lack of compatible aircraft.</a:t>
            </a:r>
          </a:p>
          <a:p>
            <a:r>
              <a:rPr lang="en-US" dirty="0" smtClean="0"/>
              <a:t>Need standards to address facilities required for the boarding and discharging of passengers and cargo by vertical/short take-off and landing (VTOL/STOL) aircraft.</a:t>
            </a:r>
          </a:p>
          <a:p>
            <a:r>
              <a:rPr lang="en-US" dirty="0" smtClean="0"/>
              <a:t>Future standards needs to be performance based.</a:t>
            </a:r>
          </a:p>
          <a:p>
            <a:pPr lvl="1"/>
            <a:r>
              <a:rPr lang="en-US" dirty="0" smtClean="0"/>
              <a:t>These facilities may have a variety of configurations depending on the level of throughput that is expected at that facility and the characteristics of the aircraft they plan to support.</a:t>
            </a:r>
            <a:endParaRPr lang="en-US" dirty="0"/>
          </a:p>
        </p:txBody>
      </p:sp>
    </p:spTree>
    <p:extLst>
      <p:ext uri="{BB962C8B-B14F-4D97-AF65-F5344CB8AC3E}">
        <p14:creationId xmlns:p14="http://schemas.microsoft.com/office/powerpoint/2010/main" val="206680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Advisory Circular</a:t>
            </a:r>
            <a:endParaRPr lang="en-US" dirty="0"/>
          </a:p>
        </p:txBody>
      </p:sp>
      <p:sp>
        <p:nvSpPr>
          <p:cNvPr id="3" name="Content Placeholder 2"/>
          <p:cNvSpPr>
            <a:spLocks noGrp="1"/>
          </p:cNvSpPr>
          <p:nvPr>
            <p:ph idx="1"/>
          </p:nvPr>
        </p:nvSpPr>
        <p:spPr/>
        <p:txBody>
          <a:bodyPr/>
          <a:lstStyle/>
          <a:p>
            <a:r>
              <a:rPr lang="en-US" dirty="0" smtClean="0"/>
              <a:t>The operational requirements of these facilities will include:</a:t>
            </a:r>
          </a:p>
          <a:p>
            <a:pPr lvl="1"/>
            <a:r>
              <a:rPr lang="en-US" dirty="0" smtClean="0"/>
              <a:t>Landing area design and layout/geometry</a:t>
            </a:r>
          </a:p>
          <a:p>
            <a:pPr lvl="1"/>
            <a:r>
              <a:rPr lang="en-US" dirty="0" smtClean="0"/>
              <a:t>Approach/departure paths</a:t>
            </a:r>
          </a:p>
          <a:p>
            <a:pPr lvl="1"/>
            <a:r>
              <a:rPr lang="en-US" dirty="0" smtClean="0"/>
              <a:t>Load bearing requirements</a:t>
            </a:r>
          </a:p>
          <a:p>
            <a:pPr lvl="1"/>
            <a:r>
              <a:rPr lang="en-US" dirty="0" smtClean="0"/>
              <a:t>Electric propulsion and charging stations</a:t>
            </a:r>
          </a:p>
          <a:p>
            <a:pPr lvl="1"/>
            <a:r>
              <a:rPr lang="en-US" dirty="0" smtClean="0"/>
              <a:t>Safety requirements for batteries and other hazardous materials</a:t>
            </a:r>
          </a:p>
          <a:p>
            <a:pPr lvl="1"/>
            <a:r>
              <a:rPr lang="en-US" dirty="0" smtClean="0"/>
              <a:t>Noise requirements</a:t>
            </a:r>
          </a:p>
          <a:p>
            <a:r>
              <a:rPr lang="en-US" dirty="0" smtClean="0"/>
              <a:t>The dimensional requirements of the landing area will be based on the design characteristics and performance capabilities of VTOL aircraft.</a:t>
            </a:r>
          </a:p>
        </p:txBody>
      </p:sp>
    </p:spTree>
    <p:extLst>
      <p:ext uri="{BB962C8B-B14F-4D97-AF65-F5344CB8AC3E}">
        <p14:creationId xmlns:p14="http://schemas.microsoft.com/office/powerpoint/2010/main" val="425120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Vertiport Research</a:t>
            </a:r>
            <a:endParaRPr lang="en-US" dirty="0"/>
          </a:p>
        </p:txBody>
      </p:sp>
      <p:sp>
        <p:nvSpPr>
          <p:cNvPr id="3" name="Content Placeholder 2"/>
          <p:cNvSpPr>
            <a:spLocks noGrp="1"/>
          </p:cNvSpPr>
          <p:nvPr>
            <p:ph idx="1"/>
          </p:nvPr>
        </p:nvSpPr>
        <p:spPr/>
        <p:txBody>
          <a:bodyPr/>
          <a:lstStyle/>
          <a:p>
            <a:r>
              <a:rPr lang="en-US" dirty="0" smtClean="0"/>
              <a:t>FAA’s Airport Technology R&amp;D Branch leading vertiport research.</a:t>
            </a:r>
          </a:p>
          <a:p>
            <a:pPr lvl="1"/>
            <a:r>
              <a:rPr lang="en-US" dirty="0" smtClean="0"/>
              <a:t>Posted a Request for Information (RFI) in 2019 seeking information from industry regarding VTOL aircraft design and specifications, concepts of operations, infrastructure design, and takeoff and landing profile.</a:t>
            </a:r>
          </a:p>
          <a:p>
            <a:pPr lvl="2"/>
            <a:r>
              <a:rPr lang="en-US" dirty="0" smtClean="0"/>
              <a:t>Received only 9 partial responses.</a:t>
            </a:r>
          </a:p>
          <a:p>
            <a:pPr lvl="1"/>
            <a:r>
              <a:rPr lang="en-US" dirty="0" smtClean="0"/>
              <a:t>Industry initially reluctant to share data due to Intellectual Property (IP) concerns.</a:t>
            </a:r>
          </a:p>
        </p:txBody>
      </p:sp>
    </p:spTree>
    <p:extLst>
      <p:ext uri="{BB962C8B-B14F-4D97-AF65-F5344CB8AC3E}">
        <p14:creationId xmlns:p14="http://schemas.microsoft.com/office/powerpoint/2010/main" val="420086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9E8CF3302DC64F86CCF988C72381AF" ma:contentTypeVersion="2" ma:contentTypeDescription="Create a new document." ma:contentTypeScope="" ma:versionID="2d88432c41d344a80decac5bdd214ede">
  <xsd:schema xmlns:xsd="http://www.w3.org/2001/XMLSchema" xmlns:xs="http://www.w3.org/2001/XMLSchema" xmlns:p="http://schemas.microsoft.com/office/2006/metadata/properties" xmlns:ns2="c56409bd-de75-4a8e-9151-86f99cedc561" targetNamespace="http://schemas.microsoft.com/office/2006/metadata/properties" ma:root="true" ma:fieldsID="d7fa99db6ffcbb6b2ebfdb4634c1f027" ns2:_="">
    <xsd:import namespace="c56409bd-de75-4a8e-9151-86f99cedc5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409bd-de75-4a8e-9151-86f99cedc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2E4FA8-0BBE-45D1-AF3D-F9A8AAECF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409bd-de75-4a8e-9151-86f99cedc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55258A-59FE-4ACC-B6A3-17AB81A400F7}">
  <ds:schemaRefs>
    <ds:schemaRef ds:uri="http://schemas.microsoft.com/sharepoint/v3/contenttype/forms"/>
  </ds:schemaRefs>
</ds:datastoreItem>
</file>

<file path=customXml/itemProps3.xml><?xml version="1.0" encoding="utf-8"?>
<ds:datastoreItem xmlns:ds="http://schemas.openxmlformats.org/officeDocument/2006/customXml" ds:itemID="{DFDB2EE8-A4FA-4A54-AA6B-2705FB0728C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56409bd-de75-4a8e-9151-86f99cedc56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15662</TotalTime>
  <Words>1493</Words>
  <Application>Microsoft Office PowerPoint</Application>
  <PresentationFormat>Widescreen</PresentationFormat>
  <Paragraphs>165</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Cambria</vt:lpstr>
      <vt:lpstr>Helvetica Neue</vt:lpstr>
      <vt:lpstr>Open Sans</vt:lpstr>
      <vt:lpstr>Verdana</vt:lpstr>
      <vt:lpstr>1_Office Theme</vt:lpstr>
      <vt:lpstr>Custom Design</vt:lpstr>
      <vt:lpstr>PowerPoint Presentation</vt:lpstr>
      <vt:lpstr>PowerPoint Presentation</vt:lpstr>
      <vt:lpstr>AAM Use Cases</vt:lpstr>
      <vt:lpstr>What Do We Expect to See Initially?</vt:lpstr>
      <vt:lpstr>What Does Maturity Look Like?</vt:lpstr>
      <vt:lpstr>PowerPoint Presentation</vt:lpstr>
      <vt:lpstr>Vertiport Advisory Circular</vt:lpstr>
      <vt:lpstr>Vertiport Advisory Circular</vt:lpstr>
      <vt:lpstr>Vertiport Research</vt:lpstr>
      <vt:lpstr>Vertiport Research</vt:lpstr>
      <vt:lpstr>Vertiport Research</vt:lpstr>
      <vt:lpstr>Vertiport Research</vt:lpstr>
      <vt:lpstr>Vertiport Research</vt:lpstr>
      <vt:lpstr>Vertiport Research</vt:lpstr>
      <vt:lpstr>How are we addressing early adopters?</vt:lpstr>
      <vt:lpstr>Engineering Brief</vt:lpstr>
      <vt:lpstr>Stakeholder Engagement:  Advanced Aviation Advisory Committee </vt:lpstr>
      <vt:lpstr>PowerPoint Presentation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Feeman, Daniel</dc:creator>
  <cp:lastModifiedBy>MacPherson, Rebecca (FAA)</cp:lastModifiedBy>
  <cp:revision>319</cp:revision>
  <cp:lastPrinted>2021-03-10T13:18:35Z</cp:lastPrinted>
  <dcterms:created xsi:type="dcterms:W3CDTF">2020-08-11T15:09:02Z</dcterms:created>
  <dcterms:modified xsi:type="dcterms:W3CDTF">2022-02-22T17:18:42Z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0x010100C59E8CF3302DC64F86CCF988C72381AF</vt:lpwstr>
  </property>
</Properties>
</file>