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3" r:id="rId5"/>
    <p:sldId id="779" r:id="rId6"/>
    <p:sldId id="277" r:id="rId7"/>
    <p:sldId id="278" r:id="rId8"/>
    <p:sldId id="282" r:id="rId9"/>
    <p:sldId id="279" r:id="rId10"/>
    <p:sldId id="280" r:id="rId11"/>
    <p:sldId id="281" r:id="rId12"/>
    <p:sldId id="287" r:id="rId13"/>
    <p:sldId id="785" r:id="rId14"/>
    <p:sldId id="780" r:id="rId15"/>
    <p:sldId id="781" r:id="rId16"/>
    <p:sldId id="784" r:id="rId17"/>
    <p:sldId id="778" r:id="rId18"/>
    <p:sldId id="291" r:id="rId19"/>
    <p:sldId id="776" r:id="rId20"/>
    <p:sldId id="288" r:id="rId21"/>
    <p:sldId id="289" r:id="rId22"/>
    <p:sldId id="290" r:id="rId23"/>
    <p:sldId id="783" r:id="rId24"/>
    <p:sldId id="7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D66"/>
    <a:srgbClr val="DEA900"/>
    <a:srgbClr val="0D1B39"/>
    <a:srgbClr val="FFFF66"/>
    <a:srgbClr val="0F2A37"/>
    <a:srgbClr val="FF5050"/>
    <a:srgbClr val="960000"/>
    <a:srgbClr val="540000"/>
    <a:srgbClr val="800000"/>
    <a:srgbClr val="43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otaling" userId="f1c4f4b3-b5ea-4fe9-8095-d2bf38918182" providerId="ADAL" clId="{EEE33EE5-EA61-49D0-9CB8-1490FE5830EB}"/>
    <pc:docChg chg="modSld">
      <pc:chgData name="Michael Hotaling" userId="f1c4f4b3-b5ea-4fe9-8095-d2bf38918182" providerId="ADAL" clId="{EEE33EE5-EA61-49D0-9CB8-1490FE5830EB}" dt="2022-02-16T02:28:16.298" v="18"/>
      <pc:docMkLst>
        <pc:docMk/>
      </pc:docMkLst>
      <pc:sldChg chg="mod">
        <pc:chgData name="Michael Hotaling" userId="f1c4f4b3-b5ea-4fe9-8095-d2bf38918182" providerId="ADAL" clId="{EEE33EE5-EA61-49D0-9CB8-1490FE5830EB}" dt="2022-02-16T02:24:03.161" v="7" actId="27918"/>
        <pc:sldMkLst>
          <pc:docMk/>
          <pc:sldMk cId="2617621435" sldId="282"/>
        </pc:sldMkLst>
      </pc:sldChg>
      <pc:sldChg chg="mod modAnim">
        <pc:chgData name="Michael Hotaling" userId="f1c4f4b3-b5ea-4fe9-8095-d2bf38918182" providerId="ADAL" clId="{EEE33EE5-EA61-49D0-9CB8-1490FE5830EB}" dt="2022-02-16T02:28:16.298" v="18"/>
        <pc:sldMkLst>
          <pc:docMk/>
          <pc:sldMk cId="1294614638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rgbClr val="1C4D66"/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rgbClr val="1C4D66"/>
                </a:solidFill>
              </a:rPr>
              <a:t>FAA Five-Year NPIAS Needs (billions)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rgbClr val="1C4D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BB-4B44-BC38-E6DA235DAD2F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BB-4B44-BC38-E6DA235DAD2F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BB-4B44-BC38-E6DA235DAD2F}"/>
              </c:ext>
            </c:extLst>
          </c:dPt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4BB-4B44-BC38-E6DA235DA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Sheet1!$E$9:$E$22</c:f>
              <c:numCache>
                <c:formatCode>General</c:formatCode>
                <c:ptCount val="14"/>
                <c:pt idx="0">
                  <c:v>1980</c:v>
                </c:pt>
                <c:pt idx="1">
                  <c:v>1990</c:v>
                </c:pt>
                <c:pt idx="2">
                  <c:v>1993</c:v>
                </c:pt>
                <c:pt idx="3">
                  <c:v>1998</c:v>
                </c:pt>
                <c:pt idx="4">
                  <c:v>2001</c:v>
                </c:pt>
                <c:pt idx="5">
                  <c:v>2005</c:v>
                </c:pt>
                <c:pt idx="6">
                  <c:v>2007</c:v>
                </c:pt>
                <c:pt idx="7">
                  <c:v>2009</c:v>
                </c:pt>
                <c:pt idx="8">
                  <c:v>2011</c:v>
                </c:pt>
                <c:pt idx="9">
                  <c:v>2013</c:v>
                </c:pt>
                <c:pt idx="10">
                  <c:v>2015</c:v>
                </c:pt>
                <c:pt idx="11">
                  <c:v>2017</c:v>
                </c:pt>
                <c:pt idx="12">
                  <c:v>2019</c:v>
                </c:pt>
                <c:pt idx="13">
                  <c:v>2021</c:v>
                </c:pt>
              </c:numCache>
            </c:numRef>
          </c:cat>
          <c:val>
            <c:numRef>
              <c:f>Sheet1!$F$9:$F$22</c:f>
              <c:numCache>
                <c:formatCode>"$"#,##0.0</c:formatCode>
                <c:ptCount val="14"/>
                <c:pt idx="0">
                  <c:v>8.6999999999999993</c:v>
                </c:pt>
                <c:pt idx="1">
                  <c:v>24</c:v>
                </c:pt>
                <c:pt idx="2">
                  <c:v>29.7</c:v>
                </c:pt>
                <c:pt idx="3">
                  <c:v>35.1</c:v>
                </c:pt>
                <c:pt idx="4">
                  <c:v>46.2</c:v>
                </c:pt>
                <c:pt idx="5">
                  <c:v>39.5</c:v>
                </c:pt>
                <c:pt idx="6">
                  <c:v>41.2</c:v>
                </c:pt>
                <c:pt idx="7">
                  <c:v>49.7</c:v>
                </c:pt>
                <c:pt idx="8">
                  <c:v>52.3</c:v>
                </c:pt>
                <c:pt idx="9">
                  <c:v>42.5</c:v>
                </c:pt>
                <c:pt idx="10">
                  <c:v>33.5</c:v>
                </c:pt>
                <c:pt idx="11">
                  <c:v>32.5</c:v>
                </c:pt>
                <c:pt idx="12">
                  <c:v>35.1</c:v>
                </c:pt>
                <c:pt idx="13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B44-BC38-E6DA235DA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8669016"/>
        <c:axId val="175881496"/>
      </c:barChart>
      <c:catAx>
        <c:axId val="138669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>
                    <a:solidFill>
                      <a:schemeClr val="tx1"/>
                    </a:solidFill>
                  </a:rPr>
                  <a:t>Base Year of Published Report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81496"/>
        <c:crosses val="autoZero"/>
        <c:auto val="1"/>
        <c:lblAlgn val="ctr"/>
        <c:lblOffset val="100"/>
        <c:noMultiLvlLbl val="0"/>
      </c:catAx>
      <c:valAx>
        <c:axId val="1758814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6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C4D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03-41C8-85DA-6EA0D5B440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03-41C8-85DA-6EA0D5B440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803-41C8-85DA-6EA0D5B440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03-41C8-85DA-6EA0D5B440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03-41C8-85DA-6EA0D5B440F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803-41C8-85DA-6EA0D5B440FC}"/>
                </c:ext>
              </c:extLst>
            </c:dLbl>
            <c:dLbl>
              <c:idx val="1"/>
              <c:layout>
                <c:manualLayout>
                  <c:x val="-0.11318407960199003"/>
                  <c:y val="8.14006031576282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3681592039802"/>
                      <c:h val="0.22969356511289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803-41C8-85DA-6EA0D5B440FC}"/>
                </c:ext>
              </c:extLst>
            </c:dLbl>
            <c:dLbl>
              <c:idx val="2"/>
              <c:layout>
                <c:manualLayout>
                  <c:x val="-5.8520243271829829E-2"/>
                  <c:y val="-6.12926000456931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3-41C8-85DA-6EA0D5B440FC}"/>
                </c:ext>
              </c:extLst>
            </c:dLbl>
            <c:dLbl>
              <c:idx val="3"/>
              <c:layout>
                <c:manualLayout>
                  <c:x val="8.6790555098523084E-2"/>
                  <c:y val="0.145789957131239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03-41C8-85DA-6EA0D5B440FC}"/>
                </c:ext>
              </c:extLst>
            </c:dLbl>
            <c:dLbl>
              <c:idx val="4"/>
              <c:layout>
                <c:manualLayout>
                  <c:x val="0.1787346241234771"/>
                  <c:y val="5.950610495152642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03-41C8-85DA-6EA0D5B440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Primary</c:v>
                </c:pt>
                <c:pt idx="1">
                  <c:v>National GA</c:v>
                </c:pt>
                <c:pt idx="2">
                  <c:v>Regional GA</c:v>
                </c:pt>
                <c:pt idx="3">
                  <c:v>Local GA</c:v>
                </c:pt>
                <c:pt idx="4">
                  <c:v>Basic GA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59898400</c:v>
                </c:pt>
                <c:pt idx="1">
                  <c:v>2325732</c:v>
                </c:pt>
                <c:pt idx="2">
                  <c:v>2664000</c:v>
                </c:pt>
                <c:pt idx="3">
                  <c:v>8216000</c:v>
                </c:pt>
                <c:pt idx="4">
                  <c:v>1540000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3-41C8-85DA-6EA0D5B4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6-49A3-B15D-8A041884D7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216-49A3-B15D-8A041884D7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6-49A3-B15D-8A041884D7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216-49A3-B15D-8A041884D749}"/>
              </c:ext>
            </c:extLst>
          </c:dPt>
          <c:dLbls>
            <c:dLbl>
              <c:idx val="0"/>
              <c:layout>
                <c:manualLayout>
                  <c:x val="0.12935323383084568"/>
                  <c:y val="-4.79840103675689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16-49A3-B15D-8A041884D749}"/>
                </c:ext>
              </c:extLst>
            </c:dLbl>
            <c:dLbl>
              <c:idx val="1"/>
              <c:layout>
                <c:manualLayout>
                  <c:x val="-0.14303482587064675"/>
                  <c:y val="0.10663113415015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16-49A3-B15D-8A041884D749}"/>
                </c:ext>
              </c:extLst>
            </c:dLbl>
            <c:dLbl>
              <c:idx val="2"/>
              <c:layout>
                <c:manualLayout>
                  <c:x val="-0.13557213930348258"/>
                  <c:y val="-8.26391289663685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16-49A3-B15D-8A041884D749}"/>
                </c:ext>
              </c:extLst>
            </c:dLbl>
            <c:dLbl>
              <c:idx val="3"/>
              <c:layout>
                <c:manualLayout>
                  <c:x val="-9.0796019900497557E-2"/>
                  <c:y val="-0.125291582626429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16-49A3-B15D-8A041884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Large Hubs</c:v>
                </c:pt>
                <c:pt idx="1">
                  <c:v>Medium Hubs</c:v>
                </c:pt>
                <c:pt idx="2">
                  <c:v>Small Hubs</c:v>
                </c:pt>
                <c:pt idx="3">
                  <c:v>Non-Hubs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533500000</c:v>
                </c:pt>
                <c:pt idx="1">
                  <c:v>145500000</c:v>
                </c:pt>
                <c:pt idx="2">
                  <c:v>194000000</c:v>
                </c:pt>
                <c:pt idx="3">
                  <c:v>97000000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6-49A3-B15D-8A041884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1C4D66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1C4D66"/>
                </a:solidFill>
              </a:rPr>
              <a:t>FAA Five-Year NPIAS Needs by Project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1C4D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799685278701864"/>
          <c:y val="0.19948248764610796"/>
          <c:w val="0.5338851081409357"/>
          <c:h val="0.78455969492733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0-4889-BD0E-375AAFDABA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0-4889-BD0E-375AAFDABA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0-4889-BD0E-375AAFDABAF5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0-4889-BD0E-375AAFDABA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0-4889-BD0E-375AAFDABA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C0-4889-BD0E-375AAFDABA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C0-4889-BD0E-375AAFDABA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C0-4889-BD0E-375AAFDABA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C0-4889-BD0E-375AAFDABAF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C0-4889-BD0E-375AAFDABAF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C0-4889-BD0E-375AAFDABAF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8C0-4889-BD0E-375AAFDABAF5}"/>
              </c:ext>
            </c:extLst>
          </c:dPt>
          <c:dLbls>
            <c:dLbl>
              <c:idx val="0"/>
              <c:layout>
                <c:manualLayout>
                  <c:x val="0.13291024792113751"/>
                  <c:y val="-6.27382798983289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0-4889-BD0E-375AAFDABAF5}"/>
                </c:ext>
              </c:extLst>
            </c:dLbl>
            <c:dLbl>
              <c:idx val="1"/>
              <c:layout>
                <c:manualLayout>
                  <c:x val="8.3321325232555171E-2"/>
                  <c:y val="3.6999876400491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C0-4889-BD0E-375AAFDABAF5}"/>
                </c:ext>
              </c:extLst>
            </c:dLbl>
            <c:dLbl>
              <c:idx val="2"/>
              <c:layout>
                <c:manualLayout>
                  <c:x val="-0.2589639183886181"/>
                  <c:y val="4.1904247339581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4487718959728"/>
                      <c:h val="0.16609865421946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8C0-4889-BD0E-375AAFDABAF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8C0-4889-BD0E-375AAFDABAF5}"/>
                </c:ext>
              </c:extLst>
            </c:dLbl>
            <c:dLbl>
              <c:idx val="4"/>
              <c:layout>
                <c:manualLayout>
                  <c:x val="-6.8124795570766424E-3"/>
                  <c:y val="4.1623252453345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C0-4889-BD0E-375AAFDABAF5}"/>
                </c:ext>
              </c:extLst>
            </c:dLbl>
            <c:dLbl>
              <c:idx val="5"/>
              <c:layout>
                <c:manualLayout>
                  <c:x val="-2.1641992224376207E-2"/>
                  <c:y val="-1.299340309696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8C0-4889-BD0E-375AAFDABAF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8C0-4889-BD0E-375AAFDABAF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8C0-4889-BD0E-375AAFDABAF5}"/>
                </c:ext>
              </c:extLst>
            </c:dLbl>
            <c:dLbl>
              <c:idx val="8"/>
              <c:layout>
                <c:manualLayout>
                  <c:x val="-0.26520454889947265"/>
                  <c:y val="1.2962542197458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8C0-4889-BD0E-375AAFDABAF5}"/>
                </c:ext>
              </c:extLst>
            </c:dLbl>
            <c:dLbl>
              <c:idx val="9"/>
              <c:layout>
                <c:manualLayout>
                  <c:x val="-0.12351934448344763"/>
                  <c:y val="-3.08792772094623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8C0-4889-BD0E-375AAFDABAF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8C0-4889-BD0E-375AAFDABAF5}"/>
                </c:ext>
              </c:extLst>
            </c:dLbl>
            <c:dLbl>
              <c:idx val="11"/>
              <c:layout>
                <c:manualLayout>
                  <c:x val="9.184377842260763E-2"/>
                  <c:y val="-4.064333544179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8C0-4889-BD0E-375AAFDAB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Safety</c:v>
                </c:pt>
                <c:pt idx="1">
                  <c:v>Security</c:v>
                </c:pt>
                <c:pt idx="2">
                  <c:v>Reconstruction</c:v>
                </c:pt>
                <c:pt idx="3">
                  <c:v>Standards</c:v>
                </c:pt>
                <c:pt idx="4">
                  <c:v>Environmental</c:v>
                </c:pt>
                <c:pt idx="5">
                  <c:v>Noise</c:v>
                </c:pt>
                <c:pt idx="6">
                  <c:v>Capacity</c:v>
                </c:pt>
                <c:pt idx="7">
                  <c:v>Terminal</c:v>
                </c:pt>
                <c:pt idx="8">
                  <c:v>Access</c:v>
                </c:pt>
                <c:pt idx="9">
                  <c:v>New Airport</c:v>
                </c:pt>
                <c:pt idx="10">
                  <c:v>Other</c:v>
                </c:pt>
                <c:pt idx="11">
                  <c:v>Special Programs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3.4000000000000002E-2</c:v>
                </c:pt>
                <c:pt idx="1">
                  <c:v>3.0000000000000001E-3</c:v>
                </c:pt>
                <c:pt idx="2">
                  <c:v>0.38700000000000001</c:v>
                </c:pt>
                <c:pt idx="3">
                  <c:v>0.27100000000000002</c:v>
                </c:pt>
                <c:pt idx="4">
                  <c:v>0.02</c:v>
                </c:pt>
                <c:pt idx="5">
                  <c:v>1.4E-2</c:v>
                </c:pt>
                <c:pt idx="6">
                  <c:v>9.5000000000000001E-2</c:v>
                </c:pt>
                <c:pt idx="7">
                  <c:v>0.152</c:v>
                </c:pt>
                <c:pt idx="8">
                  <c:v>0.01</c:v>
                </c:pt>
                <c:pt idx="9">
                  <c:v>7.0000000000000001E-3</c:v>
                </c:pt>
                <c:pt idx="10">
                  <c:v>6.0000000000000001E-3</c:v>
                </c:pt>
                <c:pt idx="11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8C0-4889-BD0E-375AAFDAB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rgbClr val="1C4D66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rgbClr val="1C4D66"/>
                </a:solidFill>
              </a:rPr>
              <a:t>Authorized AIP Levels</a:t>
            </a:r>
            <a:r>
              <a:rPr lang="en-US" sz="2800" b="0" i="1" dirty="0">
                <a:solidFill>
                  <a:srgbClr val="1C4D66"/>
                </a:solidFill>
              </a:rPr>
              <a:t> (millions)</a:t>
            </a:r>
            <a:endParaRPr lang="en-US" sz="3600" b="0" i="1" dirty="0">
              <a:solidFill>
                <a:srgbClr val="1C4D6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rgbClr val="1C4D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AIP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058-45B3-8B33-CBB348E4EF53}"/>
              </c:ext>
            </c:extLst>
          </c:dPt>
          <c:dPt>
            <c:idx val="4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58-45B3-8B33-CBB348E4EF53}"/>
              </c:ext>
            </c:extLst>
          </c:dPt>
          <c:dPt>
            <c:idx val="4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058-45B3-8B33-CBB348E4EF53}"/>
              </c:ext>
            </c:extLst>
          </c:dPt>
          <c:cat>
            <c:numRef>
              <c:f>Sheet1!$A$2:$A$46</c:f>
              <c:numCache>
                <c:formatCode>General</c:formatCode>
                <c:ptCount val="45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numCache>
            </c:numRef>
          </c:cat>
          <c:val>
            <c:numRef>
              <c:f>Sheet1!$B$2:$B$46</c:f>
              <c:numCache>
                <c:formatCode>"$"#,##0</c:formatCode>
                <c:ptCount val="45"/>
                <c:pt idx="0">
                  <c:v>450</c:v>
                </c:pt>
                <c:pt idx="1">
                  <c:v>800</c:v>
                </c:pt>
                <c:pt idx="2">
                  <c:v>993.5</c:v>
                </c:pt>
                <c:pt idx="3">
                  <c:v>987</c:v>
                </c:pt>
                <c:pt idx="4">
                  <c:v>1017</c:v>
                </c:pt>
                <c:pt idx="5">
                  <c:v>1017.2</c:v>
                </c:pt>
                <c:pt idx="6">
                  <c:v>1700</c:v>
                </c:pt>
                <c:pt idx="7">
                  <c:v>1700</c:v>
                </c:pt>
                <c:pt idx="8">
                  <c:v>1700</c:v>
                </c:pt>
                <c:pt idx="9">
                  <c:v>1800</c:v>
                </c:pt>
                <c:pt idx="10">
                  <c:v>1900</c:v>
                </c:pt>
                <c:pt idx="11">
                  <c:v>2025</c:v>
                </c:pt>
                <c:pt idx="12">
                  <c:v>2970.3</c:v>
                </c:pt>
                <c:pt idx="13">
                  <c:v>2161</c:v>
                </c:pt>
                <c:pt idx="14">
                  <c:v>2214</c:v>
                </c:pt>
                <c:pt idx="15">
                  <c:v>2280</c:v>
                </c:pt>
                <c:pt idx="16">
                  <c:v>2347</c:v>
                </c:pt>
                <c:pt idx="17">
                  <c:v>2410</c:v>
                </c:pt>
                <c:pt idx="18">
                  <c:v>2475</c:v>
                </c:pt>
                <c:pt idx="19">
                  <c:v>3200</c:v>
                </c:pt>
                <c:pt idx="20">
                  <c:v>3300</c:v>
                </c:pt>
                <c:pt idx="21">
                  <c:v>3400</c:v>
                </c:pt>
                <c:pt idx="22">
                  <c:v>3400</c:v>
                </c:pt>
                <c:pt idx="23">
                  <c:v>3500</c:v>
                </c:pt>
                <c:pt idx="24">
                  <c:v>3550</c:v>
                </c:pt>
                <c:pt idx="25">
                  <c:v>3515</c:v>
                </c:pt>
                <c:pt idx="26">
                  <c:v>3515</c:v>
                </c:pt>
                <c:pt idx="27">
                  <c:v>3515</c:v>
                </c:pt>
                <c:pt idx="28">
                  <c:v>3515</c:v>
                </c:pt>
                <c:pt idx="29">
                  <c:v>3515</c:v>
                </c:pt>
                <c:pt idx="30">
                  <c:v>3350</c:v>
                </c:pt>
                <c:pt idx="31">
                  <c:v>3350</c:v>
                </c:pt>
                <c:pt idx="32">
                  <c:v>3350</c:v>
                </c:pt>
                <c:pt idx="33">
                  <c:v>3350</c:v>
                </c:pt>
                <c:pt idx="34">
                  <c:v>3350</c:v>
                </c:pt>
                <c:pt idx="35">
                  <c:v>3350</c:v>
                </c:pt>
                <c:pt idx="36">
                  <c:v>3350</c:v>
                </c:pt>
                <c:pt idx="37">
                  <c:v>3350</c:v>
                </c:pt>
                <c:pt idx="38">
                  <c:v>3350</c:v>
                </c:pt>
                <c:pt idx="39">
                  <c:v>3350</c:v>
                </c:pt>
                <c:pt idx="40">
                  <c:v>3350</c:v>
                </c:pt>
                <c:pt idx="41">
                  <c:v>3350</c:v>
                </c:pt>
                <c:pt idx="42">
                  <c:v>3350</c:v>
                </c:pt>
                <c:pt idx="43">
                  <c:v>3350</c:v>
                </c:pt>
                <c:pt idx="44">
                  <c:v>3350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8-45B3-8B33-CBB348E4E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Supplemental AIP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Sheet1!$A$2:$A$46</c:f>
              <c:numCache>
                <c:formatCode>General</c:formatCode>
                <c:ptCount val="45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numCache>
            </c:numRef>
          </c:cat>
          <c:val>
            <c:numRef>
              <c:f>Sheet1!$C$2:$C$46</c:f>
              <c:numCache>
                <c:formatCode>General</c:formatCode>
                <c:ptCount val="45"/>
                <c:pt idx="36">
                  <c:v>205.5</c:v>
                </c:pt>
                <c:pt idx="37" formatCode="&quot;$&quot;#,##0">
                  <c:v>261.10000000000002</c:v>
                </c:pt>
                <c:pt idx="38" formatCode="&quot;$&quot;#,##0">
                  <c:v>967.8</c:v>
                </c:pt>
                <c:pt idx="39" formatCode="&quot;$&quot;#,##0">
                  <c:v>388.5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F058-45B3-8B33-CBB348E4EF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CARES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F8-400B-9BB5-F166CE704833}"/>
              </c:ext>
            </c:extLst>
          </c:dPt>
          <c:cat>
            <c:numRef>
              <c:f>Sheet1!$A$2:$A$46</c:f>
              <c:numCache>
                <c:formatCode>General</c:formatCode>
                <c:ptCount val="45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numCache>
            </c:numRef>
          </c:cat>
          <c:val>
            <c:numRef>
              <c:f>Sheet1!$D$2:$D$46</c:f>
              <c:numCache>
                <c:formatCode>General</c:formatCode>
                <c:ptCount val="45"/>
                <c:pt idx="38">
                  <c:v>8747.2999999999993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F058-45B3-8B33-CBB348E4EF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CARES Local Match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Sheet1!$A$2:$A$46</c:f>
              <c:numCache>
                <c:formatCode>General</c:formatCode>
                <c:ptCount val="45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numCache>
            </c:numRef>
          </c:cat>
          <c:val>
            <c:numRef>
              <c:f>Sheet1!$E$2:$E$46</c:f>
              <c:numCache>
                <c:formatCode>"$"#,##0</c:formatCode>
                <c:ptCount val="45"/>
                <c:pt idx="38">
                  <c:v>556.29999999999995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F058-45B3-8B33-CBB348E4EF5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COVID Relief General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Sheet1!$A$2:$A$46</c:f>
              <c:numCache>
                <c:formatCode>General</c:formatCode>
                <c:ptCount val="45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numCache>
            </c:numRef>
          </c:cat>
          <c:val>
            <c:numRef>
              <c:f>Sheet1!$F$2:$F$46</c:f>
              <c:numCache>
                <c:formatCode>"$"#,##0</c:formatCode>
                <c:ptCount val="45"/>
                <c:pt idx="39">
                  <c:v>6119.5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F8-400B-9BB5-F166CE70483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COVID Relief Local Match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Sheet1!$A$2:$A$46</c:f>
              <c:numCache>
                <c:formatCode>General</c:formatCode>
                <c:ptCount val="45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numCache>
            </c:numRef>
          </c:cat>
          <c:val>
            <c:numRef>
              <c:f>Sheet1!$G$2:$G$46</c:f>
              <c:numCache>
                <c:formatCode>"$"#,##0</c:formatCode>
                <c:ptCount val="45"/>
                <c:pt idx="39">
                  <c:v>697.3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F8-400B-9BB5-F166CE704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672092880"/>
        <c:axId val="1941904944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BIF</c:v>
                      </c:pt>
                    </c:strCache>
                  </c:strRef>
                </c:tx>
                <c:spPr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Sheet1!$A$2:$A$46</c15:sqref>
                        </c15:formulaRef>
                      </c:ext>
                    </c:extLst>
                    <c:numCache>
                      <c:formatCode>General</c:formatCode>
                      <c:ptCount val="45"/>
                      <c:pt idx="0">
                        <c:v>1982</c:v>
                      </c:pt>
                      <c:pt idx="1">
                        <c:v>1983</c:v>
                      </c:pt>
                      <c:pt idx="2">
                        <c:v>1984</c:v>
                      </c:pt>
                      <c:pt idx="3">
                        <c:v>1985</c:v>
                      </c:pt>
                      <c:pt idx="4">
                        <c:v>1986</c:v>
                      </c:pt>
                      <c:pt idx="5">
                        <c:v>1987</c:v>
                      </c:pt>
                      <c:pt idx="6">
                        <c:v>1988</c:v>
                      </c:pt>
                      <c:pt idx="7">
                        <c:v>1989</c:v>
                      </c:pt>
                      <c:pt idx="8">
                        <c:v>1990</c:v>
                      </c:pt>
                      <c:pt idx="9">
                        <c:v>1991</c:v>
                      </c:pt>
                      <c:pt idx="10">
                        <c:v>1992</c:v>
                      </c:pt>
                      <c:pt idx="11">
                        <c:v>1993</c:v>
                      </c:pt>
                      <c:pt idx="12">
                        <c:v>1994</c:v>
                      </c:pt>
                      <c:pt idx="13">
                        <c:v>1995</c:v>
                      </c:pt>
                      <c:pt idx="14">
                        <c:v>1996</c:v>
                      </c:pt>
                      <c:pt idx="15">
                        <c:v>1997</c:v>
                      </c:pt>
                      <c:pt idx="16">
                        <c:v>1998</c:v>
                      </c:pt>
                      <c:pt idx="17">
                        <c:v>1999</c:v>
                      </c:pt>
                      <c:pt idx="18">
                        <c:v>2000</c:v>
                      </c:pt>
                      <c:pt idx="19">
                        <c:v>2001</c:v>
                      </c:pt>
                      <c:pt idx="20">
                        <c:v>2002</c:v>
                      </c:pt>
                      <c:pt idx="21">
                        <c:v>2003</c:v>
                      </c:pt>
                      <c:pt idx="22">
                        <c:v>2004</c:v>
                      </c:pt>
                      <c:pt idx="23">
                        <c:v>2005</c:v>
                      </c:pt>
                      <c:pt idx="24">
                        <c:v>2006</c:v>
                      </c:pt>
                      <c:pt idx="25">
                        <c:v>2007</c:v>
                      </c:pt>
                      <c:pt idx="26">
                        <c:v>2008</c:v>
                      </c:pt>
                      <c:pt idx="27">
                        <c:v>2009</c:v>
                      </c:pt>
                      <c:pt idx="28">
                        <c:v>2010</c:v>
                      </c:pt>
                      <c:pt idx="29">
                        <c:v>2011</c:v>
                      </c:pt>
                      <c:pt idx="30">
                        <c:v>2012</c:v>
                      </c:pt>
                      <c:pt idx="31">
                        <c:v>2013</c:v>
                      </c:pt>
                      <c:pt idx="32">
                        <c:v>2014</c:v>
                      </c:pt>
                      <c:pt idx="33">
                        <c:v>2015</c:v>
                      </c:pt>
                      <c:pt idx="34">
                        <c:v>2016</c:v>
                      </c:pt>
                      <c:pt idx="35">
                        <c:v>2017</c:v>
                      </c:pt>
                      <c:pt idx="36">
                        <c:v>2018</c:v>
                      </c:pt>
                      <c:pt idx="37">
                        <c:v>2019</c:v>
                      </c:pt>
                      <c:pt idx="38">
                        <c:v>2020</c:v>
                      </c:pt>
                      <c:pt idx="39">
                        <c:v>2021</c:v>
                      </c:pt>
                      <c:pt idx="40">
                        <c:v>2022</c:v>
                      </c:pt>
                      <c:pt idx="41">
                        <c:v>2023</c:v>
                      </c:pt>
                      <c:pt idx="42">
                        <c:v>2024</c:v>
                      </c:pt>
                      <c:pt idx="43">
                        <c:v>2025</c:v>
                      </c:pt>
                      <c:pt idx="44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Sheet1!$H$2:$H$46</c15:sqref>
                        </c15:formulaRef>
                      </c:ext>
                    </c:extLst>
                    <c:numCache>
                      <c:formatCode>"$"#,##0</c:formatCode>
                      <c:ptCount val="45"/>
                      <c:pt idx="40">
                        <c:v>3000</c:v>
                      </c:pt>
                      <c:pt idx="41">
                        <c:v>3000</c:v>
                      </c:pt>
                      <c:pt idx="42">
                        <c:v>3000</c:v>
                      </c:pt>
                      <c:pt idx="43">
                        <c:v>3000</c:v>
                      </c:pt>
                      <c:pt idx="44">
                        <c:v>3000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3AF8-400B-9BB5-F166CE70483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BIF-Terminal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Sheet1!$A$2:$A$46</c15:sqref>
                        </c15:formulaRef>
                      </c:ext>
                    </c:extLst>
                    <c:numCache>
                      <c:formatCode>General</c:formatCode>
                      <c:ptCount val="45"/>
                      <c:pt idx="0">
                        <c:v>1982</c:v>
                      </c:pt>
                      <c:pt idx="1">
                        <c:v>1983</c:v>
                      </c:pt>
                      <c:pt idx="2">
                        <c:v>1984</c:v>
                      </c:pt>
                      <c:pt idx="3">
                        <c:v>1985</c:v>
                      </c:pt>
                      <c:pt idx="4">
                        <c:v>1986</c:v>
                      </c:pt>
                      <c:pt idx="5">
                        <c:v>1987</c:v>
                      </c:pt>
                      <c:pt idx="6">
                        <c:v>1988</c:v>
                      </c:pt>
                      <c:pt idx="7">
                        <c:v>1989</c:v>
                      </c:pt>
                      <c:pt idx="8">
                        <c:v>1990</c:v>
                      </c:pt>
                      <c:pt idx="9">
                        <c:v>1991</c:v>
                      </c:pt>
                      <c:pt idx="10">
                        <c:v>1992</c:v>
                      </c:pt>
                      <c:pt idx="11">
                        <c:v>1993</c:v>
                      </c:pt>
                      <c:pt idx="12">
                        <c:v>1994</c:v>
                      </c:pt>
                      <c:pt idx="13">
                        <c:v>1995</c:v>
                      </c:pt>
                      <c:pt idx="14">
                        <c:v>1996</c:v>
                      </c:pt>
                      <c:pt idx="15">
                        <c:v>1997</c:v>
                      </c:pt>
                      <c:pt idx="16">
                        <c:v>1998</c:v>
                      </c:pt>
                      <c:pt idx="17">
                        <c:v>1999</c:v>
                      </c:pt>
                      <c:pt idx="18">
                        <c:v>2000</c:v>
                      </c:pt>
                      <c:pt idx="19">
                        <c:v>2001</c:v>
                      </c:pt>
                      <c:pt idx="20">
                        <c:v>2002</c:v>
                      </c:pt>
                      <c:pt idx="21">
                        <c:v>2003</c:v>
                      </c:pt>
                      <c:pt idx="22">
                        <c:v>2004</c:v>
                      </c:pt>
                      <c:pt idx="23">
                        <c:v>2005</c:v>
                      </c:pt>
                      <c:pt idx="24">
                        <c:v>2006</c:v>
                      </c:pt>
                      <c:pt idx="25">
                        <c:v>2007</c:v>
                      </c:pt>
                      <c:pt idx="26">
                        <c:v>2008</c:v>
                      </c:pt>
                      <c:pt idx="27">
                        <c:v>2009</c:v>
                      </c:pt>
                      <c:pt idx="28">
                        <c:v>2010</c:v>
                      </c:pt>
                      <c:pt idx="29">
                        <c:v>2011</c:v>
                      </c:pt>
                      <c:pt idx="30">
                        <c:v>2012</c:v>
                      </c:pt>
                      <c:pt idx="31">
                        <c:v>2013</c:v>
                      </c:pt>
                      <c:pt idx="32">
                        <c:v>2014</c:v>
                      </c:pt>
                      <c:pt idx="33">
                        <c:v>2015</c:v>
                      </c:pt>
                      <c:pt idx="34">
                        <c:v>2016</c:v>
                      </c:pt>
                      <c:pt idx="35">
                        <c:v>2017</c:v>
                      </c:pt>
                      <c:pt idx="36">
                        <c:v>2018</c:v>
                      </c:pt>
                      <c:pt idx="37">
                        <c:v>2019</c:v>
                      </c:pt>
                      <c:pt idx="38">
                        <c:v>2020</c:v>
                      </c:pt>
                      <c:pt idx="39">
                        <c:v>2021</c:v>
                      </c:pt>
                      <c:pt idx="40">
                        <c:v>2022</c:v>
                      </c:pt>
                      <c:pt idx="41">
                        <c:v>2023</c:v>
                      </c:pt>
                      <c:pt idx="42">
                        <c:v>2024</c:v>
                      </c:pt>
                      <c:pt idx="43">
                        <c:v>2025</c:v>
                      </c:pt>
                      <c:pt idx="44">
                        <c:v>2026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Sheet1!$I$2:$I$46</c15:sqref>
                        </c15:formulaRef>
                      </c:ext>
                    </c:extLst>
                    <c:numCache>
                      <c:formatCode>"$"#,##0</c:formatCode>
                      <c:ptCount val="45"/>
                      <c:pt idx="40">
                        <c:v>1000</c:v>
                      </c:pt>
                      <c:pt idx="41">
                        <c:v>1000</c:v>
                      </c:pt>
                      <c:pt idx="42">
                        <c:v>1000</c:v>
                      </c:pt>
                      <c:pt idx="43">
                        <c:v>1000</c:v>
                      </c:pt>
                      <c:pt idx="44">
                        <c:v>1000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3AF8-400B-9BB5-F166CE704833}"/>
                  </c:ext>
                </c:extLst>
              </c15:ser>
            </c15:filteredBarSeries>
          </c:ext>
        </c:extLst>
      </c:barChart>
      <c:catAx>
        <c:axId val="67209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904944"/>
        <c:crosses val="autoZero"/>
        <c:auto val="1"/>
        <c:lblAlgn val="ctr"/>
        <c:lblOffset val="100"/>
        <c:tickLblSkip val="4"/>
        <c:noMultiLvlLbl val="0"/>
      </c:catAx>
      <c:valAx>
        <c:axId val="1941904944"/>
        <c:scaling>
          <c:orientation val="minMax"/>
          <c:max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0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1C4D66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1C4D66"/>
                </a:solidFill>
              </a:rPr>
              <a:t>FY 2020 AIP Grant Distribution by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1C4D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AC-41B5-9C8C-C7E2DCB346A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C-41B5-9C8C-C7E2DCB346A4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AC-41B5-9C8C-C7E2DCB346A4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AC-41B5-9C8C-C7E2DCB346A4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AC-41B5-9C8C-C7E2DCB346A4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AC-41B5-9C8C-C7E2DCB346A4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DAC-41B5-9C8C-C7E2DCB346A4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DAC-41B5-9C8C-C7E2DCB346A4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DAC-41B5-9C8C-C7E2DCB346A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DAC-41B5-9C8C-C7E2DCB346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'FY 2020 AIP Grants'!$R$4:$R$12</c:f>
              <c:strCache>
                <c:ptCount val="9"/>
                <c:pt idx="0">
                  <c:v>Alaska</c:v>
                </c:pt>
                <c:pt idx="1">
                  <c:v>Central</c:v>
                </c:pt>
                <c:pt idx="2">
                  <c:v>Eastern</c:v>
                </c:pt>
                <c:pt idx="3">
                  <c:v>Great Lakes</c:v>
                </c:pt>
                <c:pt idx="4">
                  <c:v>New England</c:v>
                </c:pt>
                <c:pt idx="5">
                  <c:v>Northwest Mountain</c:v>
                </c:pt>
                <c:pt idx="6">
                  <c:v>Southern</c:v>
                </c:pt>
                <c:pt idx="7">
                  <c:v>Southwest</c:v>
                </c:pt>
                <c:pt idx="8">
                  <c:v>Western Pacific</c:v>
                </c:pt>
              </c:strCache>
            </c:strRef>
          </c:cat>
          <c:val>
            <c:numRef>
              <c:f>'FY 2020 AIP Grants'!$T$4:$T$12</c:f>
              <c:numCache>
                <c:formatCode>0%</c:formatCode>
                <c:ptCount val="9"/>
                <c:pt idx="0">
                  <c:v>6.007401063898779E-2</c:v>
                </c:pt>
                <c:pt idx="1">
                  <c:v>5.2486492484571344E-2</c:v>
                </c:pt>
                <c:pt idx="2">
                  <c:v>0.10160583355554152</c:v>
                </c:pt>
                <c:pt idx="3">
                  <c:v>0.15269276954353952</c:v>
                </c:pt>
                <c:pt idx="4">
                  <c:v>4.2262630750597836E-2</c:v>
                </c:pt>
                <c:pt idx="5">
                  <c:v>0.11568173435811491</c:v>
                </c:pt>
                <c:pt idx="6">
                  <c:v>0.2124269095081294</c:v>
                </c:pt>
                <c:pt idx="7">
                  <c:v>0.12168130231929851</c:v>
                </c:pt>
                <c:pt idx="8">
                  <c:v>0.14108831684121914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DAC-41B5-9C8C-C7E2DCB34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1C4D66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1C4D66"/>
                </a:solidFill>
              </a:rPr>
              <a:t>ACI-NA Five Year</a:t>
            </a:r>
            <a:r>
              <a:rPr lang="en-US" sz="2800" b="1" baseline="0" dirty="0">
                <a:solidFill>
                  <a:srgbClr val="1C4D66"/>
                </a:solidFill>
              </a:rPr>
              <a:t> </a:t>
            </a:r>
            <a:r>
              <a:rPr lang="en-US" sz="2800" b="1" dirty="0">
                <a:solidFill>
                  <a:srgbClr val="1C4D66"/>
                </a:solidFill>
              </a:rPr>
              <a:t>Capital Needs Survey </a:t>
            </a:r>
            <a:r>
              <a:rPr lang="en-US" sz="2800" b="0" dirty="0">
                <a:solidFill>
                  <a:srgbClr val="1C4D66"/>
                </a:solidFill>
              </a:rPr>
              <a:t>(millions)</a:t>
            </a:r>
            <a:r>
              <a:rPr lang="en-US" sz="2800" b="1" dirty="0">
                <a:solidFill>
                  <a:srgbClr val="1C4D66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1C4D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Sheet5!$C$19</c:f>
              <c:strCache>
                <c:ptCount val="1"/>
                <c:pt idx="0">
                  <c:v>Large Hub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Sheet5!$D$18:$H$18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Sheet5!$D$19:$H$19</c:f>
              <c:numCache>
                <c:formatCode>"$"#,##0</c:formatCode>
                <c:ptCount val="5"/>
                <c:pt idx="0">
                  <c:v>16864.900000000001</c:v>
                </c:pt>
                <c:pt idx="1">
                  <c:v>14908.1</c:v>
                </c:pt>
                <c:pt idx="2">
                  <c:v>13254.6</c:v>
                </c:pt>
                <c:pt idx="3">
                  <c:v>9778.7999999999993</c:v>
                </c:pt>
                <c:pt idx="4">
                  <c:v>9061.7999999999993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5-42B5-B6BA-E6ABB2868FF8}"/>
            </c:ext>
          </c:extLst>
        </c:ser>
        <c:ser>
          <c:idx val="1"/>
          <c:order val="1"/>
          <c:tx>
            <c:strRef>
              <c:f>Sheet5!$C$20</c:f>
              <c:strCache>
                <c:ptCount val="1"/>
                <c:pt idx="0">
                  <c:v>Medium Hub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Sheet5!$D$18:$H$18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Sheet5!$D$20:$H$20</c:f>
              <c:numCache>
                <c:formatCode>"$"#,##0</c:formatCode>
                <c:ptCount val="5"/>
                <c:pt idx="0">
                  <c:v>3073.6</c:v>
                </c:pt>
                <c:pt idx="1">
                  <c:v>4475</c:v>
                </c:pt>
                <c:pt idx="2">
                  <c:v>3283.2</c:v>
                </c:pt>
                <c:pt idx="3">
                  <c:v>3209.4</c:v>
                </c:pt>
                <c:pt idx="4">
                  <c:v>2893.3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5-42B5-B6BA-E6ABB2868FF8}"/>
            </c:ext>
          </c:extLst>
        </c:ser>
        <c:ser>
          <c:idx val="2"/>
          <c:order val="2"/>
          <c:tx>
            <c:strRef>
              <c:f>Sheet5!$C$21</c:f>
              <c:strCache>
                <c:ptCount val="1"/>
                <c:pt idx="0">
                  <c:v>Small Hub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Sheet5!$D$18:$H$18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Sheet5!$D$21:$H$21</c:f>
              <c:numCache>
                <c:formatCode>"$"#,##0</c:formatCode>
                <c:ptCount val="5"/>
                <c:pt idx="0">
                  <c:v>2151.6999999999998</c:v>
                </c:pt>
                <c:pt idx="1">
                  <c:v>2952.8</c:v>
                </c:pt>
                <c:pt idx="2">
                  <c:v>3136.4</c:v>
                </c:pt>
                <c:pt idx="3">
                  <c:v>1944.2</c:v>
                </c:pt>
                <c:pt idx="4">
                  <c:v>2209.6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85-42B5-B6BA-E6ABB2868FF8}"/>
            </c:ext>
          </c:extLst>
        </c:ser>
        <c:ser>
          <c:idx val="3"/>
          <c:order val="3"/>
          <c:tx>
            <c:strRef>
              <c:f>Sheet5!$C$22</c:f>
              <c:strCache>
                <c:ptCount val="1"/>
                <c:pt idx="0">
                  <c:v>Non Hub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Sheet5!$D$18:$H$18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Sheet5!$D$22:$H$22</c:f>
              <c:numCache>
                <c:formatCode>"$"#,##0</c:formatCode>
                <c:ptCount val="5"/>
                <c:pt idx="0">
                  <c:v>1272.5999999999999</c:v>
                </c:pt>
                <c:pt idx="1">
                  <c:v>1291.7</c:v>
                </c:pt>
                <c:pt idx="2">
                  <c:v>1311.1</c:v>
                </c:pt>
                <c:pt idx="3">
                  <c:v>1330.8</c:v>
                </c:pt>
                <c:pt idx="4">
                  <c:v>1350.7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85-42B5-B6BA-E6ABB2868FF8}"/>
            </c:ext>
          </c:extLst>
        </c:ser>
        <c:ser>
          <c:idx val="4"/>
          <c:order val="4"/>
          <c:tx>
            <c:strRef>
              <c:f>Sheet5!$C$23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Sheet5!$D$18:$H$18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Sheet5!$D$23:$H$23</c:f>
              <c:numCache>
                <c:formatCode>"$"#,##0</c:formatCode>
                <c:ptCount val="5"/>
                <c:pt idx="0">
                  <c:v>3034.1</c:v>
                </c:pt>
                <c:pt idx="1">
                  <c:v>3079.9</c:v>
                </c:pt>
                <c:pt idx="2">
                  <c:v>3126.1</c:v>
                </c:pt>
                <c:pt idx="3">
                  <c:v>3173</c:v>
                </c:pt>
                <c:pt idx="4">
                  <c:v>3220.6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85-42B5-B6BA-E6ABB2868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824016639"/>
        <c:axId val="423646335"/>
      </c:barChart>
      <c:catAx>
        <c:axId val="8240166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646335"/>
        <c:crosses val="autoZero"/>
        <c:auto val="1"/>
        <c:lblAlgn val="ctr"/>
        <c:lblOffset val="100"/>
        <c:noMultiLvlLbl val="0"/>
      </c:catAx>
      <c:valAx>
        <c:axId val="42364633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016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rgbClr val="1C4D66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rgbClr val="1C4D66"/>
                </a:solidFill>
              </a:rPr>
              <a:t>ACI Capital</a:t>
            </a:r>
            <a:r>
              <a:rPr lang="en-US" sz="3600" b="1" baseline="0" dirty="0">
                <a:solidFill>
                  <a:srgbClr val="1C4D66"/>
                </a:solidFill>
              </a:rPr>
              <a:t> Needs by Project Type</a:t>
            </a:r>
            <a:endParaRPr lang="en-US" sz="3600" b="1" dirty="0">
              <a:solidFill>
                <a:srgbClr val="1C4D6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rgbClr val="1C4D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80726435117871"/>
          <c:y val="0.12402899799760564"/>
          <c:w val="0.55611020420085155"/>
          <c:h val="0.842163432201873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C-4BC8-9DB2-9BC1AE1F2E9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C-4BC8-9DB2-9BC1AE1F2E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CC-4BC8-9DB2-9BC1AE1F2E9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CC-4BC8-9DB2-9BC1AE1F2E96}"/>
              </c:ext>
            </c:extLst>
          </c:dPt>
          <c:dPt>
            <c:idx val="4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CC-4BC8-9DB2-9BC1AE1F2E9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CC-4BC8-9DB2-9BC1AE1F2E96}"/>
              </c:ext>
            </c:extLst>
          </c:dPt>
          <c:dPt>
            <c:idx val="6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CC-4BC8-9DB2-9BC1AE1F2E96}"/>
              </c:ext>
            </c:extLst>
          </c:dPt>
          <c:dPt>
            <c:idx val="7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6CC-4BC8-9DB2-9BC1AE1F2E96}"/>
              </c:ext>
            </c:extLst>
          </c:dPt>
          <c:dPt>
            <c:idx val="8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6CC-4BC8-9DB2-9BC1AE1F2E96}"/>
              </c:ext>
            </c:extLst>
          </c:dPt>
          <c:dPt>
            <c:idx val="9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6CC-4BC8-9DB2-9BC1AE1F2E96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CC-4BC8-9DB2-9BC1AE1F2E96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CC-4BC8-9DB2-9BC1AE1F2E96}"/>
                </c:ext>
              </c:extLst>
            </c:dLbl>
            <c:dLbl>
              <c:idx val="2"/>
              <c:layout>
                <c:manualLayout>
                  <c:x val="-0.18676288750129816"/>
                  <c:y val="0.234885889475734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0959941972168"/>
                      <c:h val="0.20578350165697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CC-4BC8-9DB2-9BC1AE1F2E96}"/>
                </c:ext>
              </c:extLst>
            </c:dLbl>
            <c:dLbl>
              <c:idx val="3"/>
              <c:layout>
                <c:manualLayout>
                  <c:x val="-0.16808315050887951"/>
                  <c:y val="-2.9022920617111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CC-4BC8-9DB2-9BC1AE1F2E96}"/>
                </c:ext>
              </c:extLst>
            </c:dLbl>
            <c:dLbl>
              <c:idx val="4"/>
              <c:layout>
                <c:manualLayout>
                  <c:x val="4.7300756503791579E-3"/>
                  <c:y val="4.0656006809431898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CC-4BC8-9DB2-9BC1AE1F2E96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6CC-4BC8-9DB2-9BC1AE1F2E96}"/>
                </c:ext>
              </c:extLst>
            </c:dLbl>
            <c:dLbl>
              <c:idx val="7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6CC-4BC8-9DB2-9BC1AE1F2E96}"/>
                </c:ext>
              </c:extLst>
            </c:dLbl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CC-4BC8-9DB2-9BC1AE1F2E96}"/>
                </c:ext>
              </c:extLst>
            </c:dLbl>
            <c:dLbl>
              <c:idx val="9"/>
              <c:layout>
                <c:manualLayout>
                  <c:x val="4.0005881259909434E-2"/>
                  <c:y val="8.636361239792671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CC-4BC8-9DB2-9BC1AE1F2E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Sheet5!$D$6:$M$6</c:f>
              <c:strCache>
                <c:ptCount val="10"/>
                <c:pt idx="0">
                  <c:v>Safety</c:v>
                </c:pt>
                <c:pt idx="1">
                  <c:v>Security</c:v>
                </c:pt>
                <c:pt idx="2">
                  <c:v>Reconstruction</c:v>
                </c:pt>
                <c:pt idx="3">
                  <c:v>Standards</c:v>
                </c:pt>
                <c:pt idx="4">
                  <c:v>Environment</c:v>
                </c:pt>
                <c:pt idx="5">
                  <c:v>Capacity</c:v>
                </c:pt>
                <c:pt idx="6">
                  <c:v>Terminal Building</c:v>
                </c:pt>
                <c:pt idx="7">
                  <c:v>Access</c:v>
                </c:pt>
                <c:pt idx="8">
                  <c:v>New Airports</c:v>
                </c:pt>
                <c:pt idx="9">
                  <c:v>Other</c:v>
                </c:pt>
              </c:strCache>
            </c:strRef>
          </c:cat>
          <c:val>
            <c:numRef>
              <c:f>Sheet5!$D$13:$M$13</c:f>
              <c:numCache>
                <c:formatCode>0.00%</c:formatCode>
                <c:ptCount val="10"/>
                <c:pt idx="0">
                  <c:v>2.9352630210590171E-2</c:v>
                </c:pt>
                <c:pt idx="1">
                  <c:v>1.1127480717566514E-2</c:v>
                </c:pt>
                <c:pt idx="2">
                  <c:v>0.1759944535921657</c:v>
                </c:pt>
                <c:pt idx="3">
                  <c:v>0.10092729005979721</c:v>
                </c:pt>
                <c:pt idx="4">
                  <c:v>1.4013346043851287E-2</c:v>
                </c:pt>
                <c:pt idx="5">
                  <c:v>9.7694774243868618E-2</c:v>
                </c:pt>
                <c:pt idx="6">
                  <c:v>0.34749978334344395</c:v>
                </c:pt>
                <c:pt idx="7">
                  <c:v>0.13417107201663922</c:v>
                </c:pt>
                <c:pt idx="8">
                  <c:v>1.8363809688881187E-2</c:v>
                </c:pt>
                <c:pt idx="9">
                  <c:v>7.0855360083196123E-2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6CC-4BC8-9DB2-9BC1AE1F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rgbClr val="1C4D66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rgbClr val="1C4D66"/>
                </a:solidFill>
              </a:rPr>
              <a:t>Authorized AIP Levels</a:t>
            </a:r>
            <a:r>
              <a:rPr lang="en-US" sz="2800" b="0" i="1" dirty="0">
                <a:solidFill>
                  <a:srgbClr val="1C4D66"/>
                </a:solidFill>
              </a:rPr>
              <a:t> (millions)</a:t>
            </a:r>
            <a:endParaRPr lang="en-US" sz="3600" b="0" i="1" dirty="0">
              <a:solidFill>
                <a:srgbClr val="1C4D66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rgbClr val="1C4D6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AIP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058-45B3-8B33-CBB348E4EF5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58-45B3-8B33-CBB348E4EF5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058-45B3-8B33-CBB348E4EF53}"/>
              </c:ext>
            </c:extLst>
          </c:dPt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Sheet1!$B$2:$B$46</c15:sqref>
                  </c15:fullRef>
                </c:ext>
              </c:extLst>
              <c:f>Sheet1!$B$20:$B$46</c:f>
              <c:numCache>
                <c:formatCode>"$"#,##0</c:formatCode>
                <c:ptCount val="27"/>
                <c:pt idx="0">
                  <c:v>2475</c:v>
                </c:pt>
                <c:pt idx="1">
                  <c:v>3200</c:v>
                </c:pt>
                <c:pt idx="2">
                  <c:v>3300</c:v>
                </c:pt>
                <c:pt idx="3">
                  <c:v>3400</c:v>
                </c:pt>
                <c:pt idx="4">
                  <c:v>3400</c:v>
                </c:pt>
                <c:pt idx="5">
                  <c:v>3500</c:v>
                </c:pt>
                <c:pt idx="6">
                  <c:v>3550</c:v>
                </c:pt>
                <c:pt idx="7">
                  <c:v>3515</c:v>
                </c:pt>
                <c:pt idx="8">
                  <c:v>3515</c:v>
                </c:pt>
                <c:pt idx="9">
                  <c:v>3515</c:v>
                </c:pt>
                <c:pt idx="10">
                  <c:v>3515</c:v>
                </c:pt>
                <c:pt idx="11">
                  <c:v>3515</c:v>
                </c:pt>
                <c:pt idx="12">
                  <c:v>3350</c:v>
                </c:pt>
                <c:pt idx="13">
                  <c:v>3350</c:v>
                </c:pt>
                <c:pt idx="14">
                  <c:v>3350</c:v>
                </c:pt>
                <c:pt idx="15">
                  <c:v>3350</c:v>
                </c:pt>
                <c:pt idx="16">
                  <c:v>3350</c:v>
                </c:pt>
                <c:pt idx="17">
                  <c:v>3350</c:v>
                </c:pt>
                <c:pt idx="18">
                  <c:v>3350</c:v>
                </c:pt>
                <c:pt idx="19">
                  <c:v>3350</c:v>
                </c:pt>
                <c:pt idx="20">
                  <c:v>3350</c:v>
                </c:pt>
                <c:pt idx="21">
                  <c:v>3350</c:v>
                </c:pt>
                <c:pt idx="22">
                  <c:v>3350</c:v>
                </c:pt>
                <c:pt idx="23">
                  <c:v>3350</c:v>
                </c:pt>
                <c:pt idx="24">
                  <c:v>3350</c:v>
                </c:pt>
                <c:pt idx="25">
                  <c:v>3350</c:v>
                </c:pt>
                <c:pt idx="26">
                  <c:v>3350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8-45B3-8B33-CBB348E4E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Supplemental AIP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Sheet1!$C$2:$C$46</c15:sqref>
                  </c15:fullRef>
                </c:ext>
              </c:extLst>
              <c:f>Sheet1!$C$20:$C$46</c:f>
              <c:numCache>
                <c:formatCode>General</c:formatCode>
                <c:ptCount val="27"/>
                <c:pt idx="18">
                  <c:v>205.5</c:v>
                </c:pt>
                <c:pt idx="19" formatCode="&quot;$&quot;#,##0">
                  <c:v>261</c:v>
                </c:pt>
                <c:pt idx="20" formatCode="&quot;$&quot;#,##0">
                  <c:v>968</c:v>
                </c:pt>
                <c:pt idx="21" formatCode="&quot;$&quot;#,##0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8-45B3-8B33-CBB348E4EF53}"/>
            </c:ext>
          </c:extLst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BIL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Sheet1!$D$2:$D$46</c15:sqref>
                  </c15:fullRef>
                </c:ext>
              </c:extLst>
              <c:f>Sheet1!$D$20:$D$46</c:f>
              <c:numCache>
                <c:formatCode>General</c:formatCode>
                <c:ptCount val="27"/>
                <c:pt idx="20" formatCode="&quot;$&quot;#,##0">
                  <c:v>8747.2999999999993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8-45B3-8B33-CBB348E4EF53}"/>
            </c:ext>
          </c:extLst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BIL-Terminal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Sheet1!$E$2:$E$46</c15:sqref>
                  </c15:fullRef>
                </c:ext>
              </c:extLst>
              <c:f>Sheet1!$E$20:$E$46</c:f>
              <c:numCache>
                <c:formatCode>General</c:formatCode>
                <c:ptCount val="27"/>
                <c:pt idx="20" formatCode="&quot;$&quot;#,##0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8-45B3-8B33-CBB348E4EF5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Sheet1!$F$2:$F$46</c15:sqref>
                  </c15:fullRef>
                </c:ext>
              </c:extLst>
              <c:f>Sheet1!$F$20:$F$46</c:f>
              <c:numCache>
                <c:formatCode>General</c:formatCode>
                <c:ptCount val="27"/>
                <c:pt idx="21" formatCode="&quot;$&quot;#,##0_);[Red]\(&quot;$&quot;#,##0\)">
                  <c:v>6120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DA-4539-B60F-8F0EDA85471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Sheet1!$G$2:$G$46</c15:sqref>
                  </c15:fullRef>
                </c:ext>
              </c:extLst>
              <c:f>Sheet1!$G$20:$G$46</c:f>
              <c:numCache>
                <c:formatCode>General</c:formatCode>
                <c:ptCount val="27"/>
                <c:pt idx="21" formatCode="&quot;$&quot;#,##0_);[Red]\(&quot;$&quot;#,##0\)">
                  <c:v>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DA-4539-B60F-8F0EDA854715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Sheet1!$H$2:$H$46</c15:sqref>
                  </c15:fullRef>
                </c:ext>
              </c:extLst>
              <c:f>Sheet1!$H$20:$H$46</c:f>
              <c:numCache>
                <c:formatCode>General</c:formatCode>
                <c:ptCount val="27"/>
                <c:pt idx="22" formatCode="&quot;$&quot;#,##0_);[Red]\(&quot;$&quot;#,##0\)">
                  <c:v>3000</c:v>
                </c:pt>
                <c:pt idx="23" formatCode="&quot;$&quot;#,##0_);[Red]\(&quot;$&quot;#,##0\)">
                  <c:v>3000</c:v>
                </c:pt>
                <c:pt idx="24" formatCode="&quot;$&quot;#,##0_);[Red]\(&quot;$&quot;#,##0\)">
                  <c:v>3000</c:v>
                </c:pt>
                <c:pt idx="25" formatCode="&quot;$&quot;#,##0_);[Red]\(&quot;$&quot;#,##0\)">
                  <c:v>3000</c:v>
                </c:pt>
                <c:pt idx="26" formatCode="&quot;$&quot;#,##0_);[Red]\(&quot;$&quot;#,##0\)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DA-4539-B60F-8F0EDA854715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Sheet1!$A$2:$A$46</c15:sqref>
                  </c15:fullRef>
                </c:ext>
              </c:extLst>
              <c:f>Sheet1!$A$20:$A$46</c:f>
              <c:numCache>
                <c:formatCode>General</c:formatCode>
                <c:ptCount val="2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Sheet1!$I$2:$I$46</c15:sqref>
                  </c15:fullRef>
                </c:ext>
              </c:extLst>
              <c:f>Sheet1!$I$20:$I$46</c:f>
              <c:numCache>
                <c:formatCode>General</c:formatCode>
                <c:ptCount val="27"/>
                <c:pt idx="22" formatCode="&quot;$&quot;#,##0_);[Red]\(&quot;$&quot;#,##0\)">
                  <c:v>1000</c:v>
                </c:pt>
                <c:pt idx="23" formatCode="&quot;$&quot;#,##0_);[Red]\(&quot;$&quot;#,##0\)">
                  <c:v>1000</c:v>
                </c:pt>
                <c:pt idx="24" formatCode="&quot;$&quot;#,##0_);[Red]\(&quot;$&quot;#,##0\)">
                  <c:v>1000</c:v>
                </c:pt>
                <c:pt idx="25" formatCode="&quot;$&quot;#,##0_);[Red]\(&quot;$&quot;#,##0\)">
                  <c:v>1000</c:v>
                </c:pt>
                <c:pt idx="26" formatCode="&quot;$&quot;#,##0_);[Red]\(&quot;$&quot;#,##0\)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DA-4539-B60F-8F0EDA854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672092880"/>
        <c:axId val="1941904944"/>
      </c:barChart>
      <c:catAx>
        <c:axId val="67209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904944"/>
        <c:crosses val="autoZero"/>
        <c:auto val="1"/>
        <c:lblAlgn val="ctr"/>
        <c:lblOffset val="100"/>
        <c:tickLblSkip val="4"/>
        <c:noMultiLvlLbl val="0"/>
      </c:catAx>
      <c:valAx>
        <c:axId val="1941904944"/>
        <c:scaling>
          <c:orientation val="minMax"/>
          <c:max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09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587-426B-9030-4DE6EC4ED7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87-426B-9030-4DE6EC4ED7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587-426B-9030-4DE6EC4ED7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87-426B-9030-4DE6EC4ED7E5}"/>
              </c:ext>
            </c:extLst>
          </c:dPt>
          <c:dLbls>
            <c:dLbl>
              <c:idx val="0"/>
              <c:layout>
                <c:manualLayout>
                  <c:x val="0.13184079601990051"/>
                  <c:y val="-1.91444828087820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87-426B-9030-4DE6EC4ED7E5}"/>
                </c:ext>
              </c:extLst>
            </c:dLbl>
            <c:dLbl>
              <c:idx val="1"/>
              <c:layout>
                <c:manualLayout>
                  <c:x val="-0.14303482587064678"/>
                  <c:y val="0.100508534746105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87-426B-9030-4DE6EC4ED7E5}"/>
                </c:ext>
              </c:extLst>
            </c:dLbl>
            <c:dLbl>
              <c:idx val="2"/>
              <c:layout>
                <c:manualLayout>
                  <c:x val="-0.12562189054726369"/>
                  <c:y val="-3.58959052664662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87-426B-9030-4DE6EC4ED7E5}"/>
                </c:ext>
              </c:extLst>
            </c:dLbl>
            <c:dLbl>
              <c:idx val="3"/>
              <c:layout>
                <c:manualLayout>
                  <c:x val="-0.10323383084577119"/>
                  <c:y val="-0.126832198608181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7-426B-9030-4DE6EC4ED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Large Hubs</c:v>
                </c:pt>
                <c:pt idx="1">
                  <c:v>Medium Hubs</c:v>
                </c:pt>
                <c:pt idx="2">
                  <c:v>Small Hubs</c:v>
                </c:pt>
                <c:pt idx="3">
                  <c:v>Non-Hubs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1268987873</c:v>
                </c:pt>
                <c:pt idx="1">
                  <c:v>379539087</c:v>
                </c:pt>
                <c:pt idx="2">
                  <c:v>343670410</c:v>
                </c:pt>
                <c:pt idx="3">
                  <c:v>413402630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7-426B-9030-4DE6EC4ED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0336506444155"/>
          <c:y val="0.13455032392441549"/>
          <c:w val="0.40214948877658946"/>
          <c:h val="0.776531298825520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F6-4DF8-AC6D-CC99F2FD91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FF6-4DF8-AC6D-CC99F2FD91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F6-4DF8-AC6D-CC99F2FD91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FF6-4DF8-AC6D-CC99F2FD9185}"/>
              </c:ext>
            </c:extLst>
          </c:dPt>
          <c:dLbls>
            <c:dLbl>
              <c:idx val="0"/>
              <c:layout>
                <c:manualLayout>
                  <c:x val="0.11442786069651732"/>
                  <c:y val="-5.331556707507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6-4DF8-AC6D-CC99F2FD9185}"/>
                </c:ext>
              </c:extLst>
            </c:dLbl>
            <c:dLbl>
              <c:idx val="1"/>
              <c:layout>
                <c:manualLayout>
                  <c:x val="-0.11815920398009952"/>
                  <c:y val="8.26639828349748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F6-4DF8-AC6D-CC99F2FD9185}"/>
                </c:ext>
              </c:extLst>
            </c:dLbl>
            <c:dLbl>
              <c:idx val="2"/>
              <c:layout>
                <c:manualLayout>
                  <c:x val="-8.5820895522388099E-2"/>
                  <c:y val="-9.33022423813839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F6-4DF8-AC6D-CC99F2FD9185}"/>
                </c:ext>
              </c:extLst>
            </c:dLbl>
            <c:dLbl>
              <c:idx val="3"/>
              <c:layout>
                <c:manualLayout>
                  <c:x val="-4.8507462686567207E-2"/>
                  <c:y val="-0.162612479578983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F6-4DF8-AC6D-CC99F2FD91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National</c:v>
                </c:pt>
                <c:pt idx="1">
                  <c:v>Regional</c:v>
                </c:pt>
                <c:pt idx="2">
                  <c:v>Local</c:v>
                </c:pt>
                <c:pt idx="3">
                  <c:v>Basic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723881</c:v>
                </c:pt>
                <c:pt idx="1">
                  <c:v>288351</c:v>
                </c:pt>
                <c:pt idx="2">
                  <c:v>151579</c:v>
                </c:pt>
                <c:pt idx="3">
                  <c:v>107001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6-4DF8-AC6D-CC99F2FD9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37CBB-940E-4459-8355-E24B15D481E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3D09-40BA-4327-BA36-D64192B4F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AEA46-CFDC-483C-B557-AE922654146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AE37-6AB8-4109-A8AB-8C118D0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119"/>
            <a:ext cx="12206090" cy="304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07" y="4806779"/>
            <a:ext cx="3204777" cy="1681409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068" y="232376"/>
            <a:ext cx="1037673" cy="6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4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"/>
            <a:ext cx="12205673" cy="1383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52425" y="297658"/>
            <a:ext cx="10658475" cy="699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2F903D5-4E41-4A8A-8975-A2CE8EADDD2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401050" y="6356350"/>
            <a:ext cx="2286000" cy="365125"/>
          </a:xfrm>
        </p:spPr>
        <p:txBody>
          <a:bodyPr/>
          <a:lstStyle/>
          <a:p>
            <a:fld id="{BE39E989-3E8E-47B1-BA5F-EB278A4253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352425" y="1449859"/>
            <a:ext cx="10658475" cy="4588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EA900"/>
              </a:buClr>
              <a:buSzPct val="60000"/>
              <a:buFont typeface="Segoe UI" panose="020B0502040204020203" pitchFamily="34" charset="0"/>
              <a:buChar char="♦"/>
              <a:defRPr sz="2400" b="1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535" y="6356350"/>
            <a:ext cx="448922" cy="2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80" y="0"/>
            <a:ext cx="1112520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352425" y="1284287"/>
            <a:ext cx="10334625" cy="4764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EA900"/>
              </a:buClr>
              <a:buSzPct val="60000"/>
              <a:buFont typeface="Segoe UI" panose="020B0502040204020203" pitchFamily="34" charset="0"/>
              <a:buChar char="♦"/>
              <a:defRPr sz="2400" b="1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 rot="10800000" flipV="1">
            <a:off x="-740" y="-10318"/>
            <a:ext cx="11033967" cy="1204912"/>
          </a:xfrm>
          <a:custGeom>
            <a:avLst/>
            <a:gdLst>
              <a:gd name="connsiteX0" fmla="*/ 0 w 4171950"/>
              <a:gd name="connsiteY0" fmla="*/ 0 h 1400175"/>
              <a:gd name="connsiteX1" fmla="*/ 4171950 w 4171950"/>
              <a:gd name="connsiteY1" fmla="*/ 0 h 1400175"/>
              <a:gd name="connsiteX2" fmla="*/ 4171950 w 4171950"/>
              <a:gd name="connsiteY2" fmla="*/ 152400 h 1400175"/>
              <a:gd name="connsiteX3" fmla="*/ 4010025 w 4171950"/>
              <a:gd name="connsiteY3" fmla="*/ 752475 h 1400175"/>
              <a:gd name="connsiteX4" fmla="*/ 38100 w 4171950"/>
              <a:gd name="connsiteY4" fmla="*/ 1400175 h 1400175"/>
              <a:gd name="connsiteX5" fmla="*/ 0 w 4171950"/>
              <a:gd name="connsiteY5" fmla="*/ 0 h 1400175"/>
              <a:gd name="connsiteX0" fmla="*/ 0 w 4179571"/>
              <a:gd name="connsiteY0" fmla="*/ 0 h 1400175"/>
              <a:gd name="connsiteX1" fmla="*/ 4171950 w 4179571"/>
              <a:gd name="connsiteY1" fmla="*/ 0 h 1400175"/>
              <a:gd name="connsiteX2" fmla="*/ 4179571 w 4179571"/>
              <a:gd name="connsiteY2" fmla="*/ 523875 h 1400175"/>
              <a:gd name="connsiteX3" fmla="*/ 4010025 w 4179571"/>
              <a:gd name="connsiteY3" fmla="*/ 752475 h 1400175"/>
              <a:gd name="connsiteX4" fmla="*/ 38100 w 4179571"/>
              <a:gd name="connsiteY4" fmla="*/ 1400175 h 1400175"/>
              <a:gd name="connsiteX5" fmla="*/ 0 w 4179571"/>
              <a:gd name="connsiteY5" fmla="*/ 0 h 1400175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4010028 w 4179574"/>
              <a:gd name="connsiteY3" fmla="*/ 7524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2966008 w 4179574"/>
              <a:gd name="connsiteY3" fmla="*/ 107632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4131958 w 4179574"/>
              <a:gd name="connsiteY3" fmla="*/ 8286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2175360 w 4179574"/>
              <a:gd name="connsiteY1" fmla="*/ 0 h 1181100"/>
              <a:gd name="connsiteX2" fmla="*/ 4179574 w 4179574"/>
              <a:gd name="connsiteY2" fmla="*/ 523875 h 1181100"/>
              <a:gd name="connsiteX3" fmla="*/ 4131958 w 4179574"/>
              <a:gd name="connsiteY3" fmla="*/ 8286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9525 h 1190625"/>
              <a:gd name="connsiteX1" fmla="*/ 2175360 w 4179574"/>
              <a:gd name="connsiteY1" fmla="*/ 9525 h 1190625"/>
              <a:gd name="connsiteX2" fmla="*/ 4179574 w 4179574"/>
              <a:gd name="connsiteY2" fmla="*/ 0 h 1190625"/>
              <a:gd name="connsiteX3" fmla="*/ 4131958 w 4179574"/>
              <a:gd name="connsiteY3" fmla="*/ 838200 h 1190625"/>
              <a:gd name="connsiteX4" fmla="*/ 0 w 4179574"/>
              <a:gd name="connsiteY4" fmla="*/ 1190625 h 1190625"/>
              <a:gd name="connsiteX5" fmla="*/ 3 w 4179574"/>
              <a:gd name="connsiteY5" fmla="*/ 9525 h 1190625"/>
              <a:gd name="connsiteX0" fmla="*/ 3 w 4170048"/>
              <a:gd name="connsiteY0" fmla="*/ 0 h 1181100"/>
              <a:gd name="connsiteX1" fmla="*/ 2175360 w 4170048"/>
              <a:gd name="connsiteY1" fmla="*/ 0 h 1181100"/>
              <a:gd name="connsiteX2" fmla="*/ 4170048 w 4170048"/>
              <a:gd name="connsiteY2" fmla="*/ 0 h 1181100"/>
              <a:gd name="connsiteX3" fmla="*/ 4131958 w 4170048"/>
              <a:gd name="connsiteY3" fmla="*/ 828675 h 1181100"/>
              <a:gd name="connsiteX4" fmla="*/ 0 w 4170048"/>
              <a:gd name="connsiteY4" fmla="*/ 1181100 h 1181100"/>
              <a:gd name="connsiteX5" fmla="*/ 3 w 4170048"/>
              <a:gd name="connsiteY5" fmla="*/ 0 h 1181100"/>
              <a:gd name="connsiteX0" fmla="*/ 3 w 4170048"/>
              <a:gd name="connsiteY0" fmla="*/ 0 h 1181100"/>
              <a:gd name="connsiteX1" fmla="*/ 2175360 w 4170048"/>
              <a:gd name="connsiteY1" fmla="*/ 0 h 1181100"/>
              <a:gd name="connsiteX2" fmla="*/ 4170048 w 4170048"/>
              <a:gd name="connsiteY2" fmla="*/ 0 h 1181100"/>
              <a:gd name="connsiteX3" fmla="*/ 4141483 w 4170048"/>
              <a:gd name="connsiteY3" fmla="*/ 828675 h 1181100"/>
              <a:gd name="connsiteX4" fmla="*/ 0 w 4170048"/>
              <a:gd name="connsiteY4" fmla="*/ 1181100 h 1181100"/>
              <a:gd name="connsiteX5" fmla="*/ 3 w 4170048"/>
              <a:gd name="connsiteY5" fmla="*/ 0 h 1181100"/>
              <a:gd name="connsiteX0" fmla="*/ 3 w 4164332"/>
              <a:gd name="connsiteY0" fmla="*/ 0 h 1181100"/>
              <a:gd name="connsiteX1" fmla="*/ 2175360 w 4164332"/>
              <a:gd name="connsiteY1" fmla="*/ 0 h 1181100"/>
              <a:gd name="connsiteX2" fmla="*/ 4164332 w 4164332"/>
              <a:gd name="connsiteY2" fmla="*/ 0 h 1181100"/>
              <a:gd name="connsiteX3" fmla="*/ 4141483 w 4164332"/>
              <a:gd name="connsiteY3" fmla="*/ 828675 h 1181100"/>
              <a:gd name="connsiteX4" fmla="*/ 0 w 4164332"/>
              <a:gd name="connsiteY4" fmla="*/ 1181100 h 1181100"/>
              <a:gd name="connsiteX5" fmla="*/ 3 w 4164332"/>
              <a:gd name="connsiteY5" fmla="*/ 0 h 1181100"/>
              <a:gd name="connsiteX0" fmla="*/ 3 w 4164332"/>
              <a:gd name="connsiteY0" fmla="*/ 0 h 1181100"/>
              <a:gd name="connsiteX1" fmla="*/ 2175360 w 4164332"/>
              <a:gd name="connsiteY1" fmla="*/ 0 h 1181100"/>
              <a:gd name="connsiteX2" fmla="*/ 4164332 w 4164332"/>
              <a:gd name="connsiteY2" fmla="*/ 0 h 1181100"/>
              <a:gd name="connsiteX3" fmla="*/ 4135767 w 4164332"/>
              <a:gd name="connsiteY3" fmla="*/ 995362 h 1181100"/>
              <a:gd name="connsiteX4" fmla="*/ 0 w 4164332"/>
              <a:gd name="connsiteY4" fmla="*/ 1181100 h 1181100"/>
              <a:gd name="connsiteX5" fmla="*/ 3 w 4164332"/>
              <a:gd name="connsiteY5" fmla="*/ 0 h 1181100"/>
              <a:gd name="connsiteX0" fmla="*/ 3 w 4164332"/>
              <a:gd name="connsiteY0" fmla="*/ 0 h 1204912"/>
              <a:gd name="connsiteX1" fmla="*/ 2175360 w 4164332"/>
              <a:gd name="connsiteY1" fmla="*/ 0 h 1204912"/>
              <a:gd name="connsiteX2" fmla="*/ 4164332 w 4164332"/>
              <a:gd name="connsiteY2" fmla="*/ 0 h 1204912"/>
              <a:gd name="connsiteX3" fmla="*/ 4120679 w 4164332"/>
              <a:gd name="connsiteY3" fmla="*/ 1204912 h 1204912"/>
              <a:gd name="connsiteX4" fmla="*/ 0 w 4164332"/>
              <a:gd name="connsiteY4" fmla="*/ 1181100 h 1204912"/>
              <a:gd name="connsiteX5" fmla="*/ 3 w 4164332"/>
              <a:gd name="connsiteY5" fmla="*/ 0 h 1204912"/>
              <a:gd name="connsiteX0" fmla="*/ 3 w 4164332"/>
              <a:gd name="connsiteY0" fmla="*/ 0 h 1204912"/>
              <a:gd name="connsiteX1" fmla="*/ 2175360 w 4164332"/>
              <a:gd name="connsiteY1" fmla="*/ 0 h 1204912"/>
              <a:gd name="connsiteX2" fmla="*/ 4164332 w 4164332"/>
              <a:gd name="connsiteY2" fmla="*/ 0 h 1204912"/>
              <a:gd name="connsiteX3" fmla="*/ 4120679 w 4164332"/>
              <a:gd name="connsiteY3" fmla="*/ 1204912 h 1204912"/>
              <a:gd name="connsiteX4" fmla="*/ 0 w 4164332"/>
              <a:gd name="connsiteY4" fmla="*/ 1066800 h 1204912"/>
              <a:gd name="connsiteX5" fmla="*/ 3 w 4164332"/>
              <a:gd name="connsiteY5" fmla="*/ 0 h 1204912"/>
              <a:gd name="connsiteX0" fmla="*/ 3 w 4164616"/>
              <a:gd name="connsiteY0" fmla="*/ 0 h 1204912"/>
              <a:gd name="connsiteX1" fmla="*/ 2175360 w 4164616"/>
              <a:gd name="connsiteY1" fmla="*/ 0 h 1204912"/>
              <a:gd name="connsiteX2" fmla="*/ 4164332 w 4164616"/>
              <a:gd name="connsiteY2" fmla="*/ 0 h 1204912"/>
              <a:gd name="connsiteX3" fmla="*/ 4164616 w 4164616"/>
              <a:gd name="connsiteY3" fmla="*/ 1204912 h 1204912"/>
              <a:gd name="connsiteX4" fmla="*/ 0 w 4164616"/>
              <a:gd name="connsiteY4" fmla="*/ 1066800 h 1204912"/>
              <a:gd name="connsiteX5" fmla="*/ 3 w 4164616"/>
              <a:gd name="connsiteY5" fmla="*/ 0 h 1204912"/>
              <a:gd name="connsiteX0" fmla="*/ 76894 w 4241507"/>
              <a:gd name="connsiteY0" fmla="*/ 0 h 1204912"/>
              <a:gd name="connsiteX1" fmla="*/ 2252251 w 4241507"/>
              <a:gd name="connsiteY1" fmla="*/ 0 h 1204912"/>
              <a:gd name="connsiteX2" fmla="*/ 4241223 w 4241507"/>
              <a:gd name="connsiteY2" fmla="*/ 0 h 1204912"/>
              <a:gd name="connsiteX3" fmla="*/ 4241507 w 4241507"/>
              <a:gd name="connsiteY3" fmla="*/ 1204912 h 1204912"/>
              <a:gd name="connsiteX4" fmla="*/ 0 w 4241507"/>
              <a:gd name="connsiteY4" fmla="*/ 1085850 h 1204912"/>
              <a:gd name="connsiteX5" fmla="*/ 76894 w 4241507"/>
              <a:gd name="connsiteY5" fmla="*/ 0 h 1204912"/>
              <a:gd name="connsiteX0" fmla="*/ 47602 w 4241507"/>
              <a:gd name="connsiteY0" fmla="*/ 19050 h 1204912"/>
              <a:gd name="connsiteX1" fmla="*/ 2252251 w 4241507"/>
              <a:gd name="connsiteY1" fmla="*/ 0 h 1204912"/>
              <a:gd name="connsiteX2" fmla="*/ 4241223 w 4241507"/>
              <a:gd name="connsiteY2" fmla="*/ 0 h 1204912"/>
              <a:gd name="connsiteX3" fmla="*/ 4241507 w 4241507"/>
              <a:gd name="connsiteY3" fmla="*/ 1204912 h 1204912"/>
              <a:gd name="connsiteX4" fmla="*/ 0 w 4241507"/>
              <a:gd name="connsiteY4" fmla="*/ 1085850 h 1204912"/>
              <a:gd name="connsiteX5" fmla="*/ 47602 w 4241507"/>
              <a:gd name="connsiteY5" fmla="*/ 19050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1507" h="1204912">
                <a:moveTo>
                  <a:pt x="47602" y="19050"/>
                </a:moveTo>
                <a:lnTo>
                  <a:pt x="2252251" y="0"/>
                </a:lnTo>
                <a:lnTo>
                  <a:pt x="4241223" y="0"/>
                </a:lnTo>
                <a:cubicBezTo>
                  <a:pt x="4241318" y="401637"/>
                  <a:pt x="4241412" y="803275"/>
                  <a:pt x="4241507" y="1204912"/>
                </a:cubicBezTo>
                <a:lnTo>
                  <a:pt x="0" y="1085850"/>
                </a:lnTo>
                <a:lnTo>
                  <a:pt x="47602" y="1905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52425" y="297657"/>
            <a:ext cx="10334625" cy="80724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386609"/>
            <a:ext cx="448922" cy="2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1888" cy="685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284287"/>
            <a:ext cx="4966024" cy="4764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EA900"/>
              </a:buClr>
              <a:buSzPct val="60000"/>
              <a:buFont typeface="Segoe UI" panose="020B0502040204020203" pitchFamily="34" charset="0"/>
              <a:buChar char="♦"/>
              <a:defRPr sz="2400" b="1">
                <a:solidFill>
                  <a:schemeClr val="bg1">
                    <a:lumMod val="8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-5" y="0"/>
            <a:ext cx="5719670" cy="1181100"/>
          </a:xfrm>
          <a:custGeom>
            <a:avLst/>
            <a:gdLst>
              <a:gd name="connsiteX0" fmla="*/ 0 w 4171950"/>
              <a:gd name="connsiteY0" fmla="*/ 0 h 1400175"/>
              <a:gd name="connsiteX1" fmla="*/ 4171950 w 4171950"/>
              <a:gd name="connsiteY1" fmla="*/ 0 h 1400175"/>
              <a:gd name="connsiteX2" fmla="*/ 4171950 w 4171950"/>
              <a:gd name="connsiteY2" fmla="*/ 152400 h 1400175"/>
              <a:gd name="connsiteX3" fmla="*/ 4010025 w 4171950"/>
              <a:gd name="connsiteY3" fmla="*/ 752475 h 1400175"/>
              <a:gd name="connsiteX4" fmla="*/ 38100 w 4171950"/>
              <a:gd name="connsiteY4" fmla="*/ 1400175 h 1400175"/>
              <a:gd name="connsiteX5" fmla="*/ 0 w 4171950"/>
              <a:gd name="connsiteY5" fmla="*/ 0 h 1400175"/>
              <a:gd name="connsiteX0" fmla="*/ 0 w 4179571"/>
              <a:gd name="connsiteY0" fmla="*/ 0 h 1400175"/>
              <a:gd name="connsiteX1" fmla="*/ 4171950 w 4179571"/>
              <a:gd name="connsiteY1" fmla="*/ 0 h 1400175"/>
              <a:gd name="connsiteX2" fmla="*/ 4179571 w 4179571"/>
              <a:gd name="connsiteY2" fmla="*/ 523875 h 1400175"/>
              <a:gd name="connsiteX3" fmla="*/ 4010025 w 4179571"/>
              <a:gd name="connsiteY3" fmla="*/ 752475 h 1400175"/>
              <a:gd name="connsiteX4" fmla="*/ 38100 w 4179571"/>
              <a:gd name="connsiteY4" fmla="*/ 1400175 h 1400175"/>
              <a:gd name="connsiteX5" fmla="*/ 0 w 4179571"/>
              <a:gd name="connsiteY5" fmla="*/ 0 h 1400175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4010028 w 4179574"/>
              <a:gd name="connsiteY3" fmla="*/ 7524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2966008 w 4179574"/>
              <a:gd name="connsiteY3" fmla="*/ 107632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4131958 w 4179574"/>
              <a:gd name="connsiteY3" fmla="*/ 8286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2175360 w 4179574"/>
              <a:gd name="connsiteY1" fmla="*/ 0 h 1181100"/>
              <a:gd name="connsiteX2" fmla="*/ 4179574 w 4179574"/>
              <a:gd name="connsiteY2" fmla="*/ 523875 h 1181100"/>
              <a:gd name="connsiteX3" fmla="*/ 4131958 w 4179574"/>
              <a:gd name="connsiteY3" fmla="*/ 8286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9525 h 1190625"/>
              <a:gd name="connsiteX1" fmla="*/ 2175360 w 4179574"/>
              <a:gd name="connsiteY1" fmla="*/ 9525 h 1190625"/>
              <a:gd name="connsiteX2" fmla="*/ 4179574 w 4179574"/>
              <a:gd name="connsiteY2" fmla="*/ 0 h 1190625"/>
              <a:gd name="connsiteX3" fmla="*/ 4131958 w 4179574"/>
              <a:gd name="connsiteY3" fmla="*/ 838200 h 1190625"/>
              <a:gd name="connsiteX4" fmla="*/ 0 w 4179574"/>
              <a:gd name="connsiteY4" fmla="*/ 1190625 h 1190625"/>
              <a:gd name="connsiteX5" fmla="*/ 3 w 4179574"/>
              <a:gd name="connsiteY5" fmla="*/ 9525 h 1190625"/>
              <a:gd name="connsiteX0" fmla="*/ 3 w 4170048"/>
              <a:gd name="connsiteY0" fmla="*/ 0 h 1181100"/>
              <a:gd name="connsiteX1" fmla="*/ 2175360 w 4170048"/>
              <a:gd name="connsiteY1" fmla="*/ 0 h 1181100"/>
              <a:gd name="connsiteX2" fmla="*/ 4170048 w 4170048"/>
              <a:gd name="connsiteY2" fmla="*/ 0 h 1181100"/>
              <a:gd name="connsiteX3" fmla="*/ 4131958 w 4170048"/>
              <a:gd name="connsiteY3" fmla="*/ 828675 h 1181100"/>
              <a:gd name="connsiteX4" fmla="*/ 0 w 4170048"/>
              <a:gd name="connsiteY4" fmla="*/ 1181100 h 1181100"/>
              <a:gd name="connsiteX5" fmla="*/ 3 w 4170048"/>
              <a:gd name="connsiteY5" fmla="*/ 0 h 1181100"/>
              <a:gd name="connsiteX0" fmla="*/ 3 w 4170048"/>
              <a:gd name="connsiteY0" fmla="*/ 0 h 1181100"/>
              <a:gd name="connsiteX1" fmla="*/ 2175360 w 4170048"/>
              <a:gd name="connsiteY1" fmla="*/ 0 h 1181100"/>
              <a:gd name="connsiteX2" fmla="*/ 4170048 w 4170048"/>
              <a:gd name="connsiteY2" fmla="*/ 0 h 1181100"/>
              <a:gd name="connsiteX3" fmla="*/ 4141483 w 4170048"/>
              <a:gd name="connsiteY3" fmla="*/ 828675 h 1181100"/>
              <a:gd name="connsiteX4" fmla="*/ 0 w 4170048"/>
              <a:gd name="connsiteY4" fmla="*/ 1181100 h 1181100"/>
              <a:gd name="connsiteX5" fmla="*/ 3 w 4170048"/>
              <a:gd name="connsiteY5" fmla="*/ 0 h 1181100"/>
              <a:gd name="connsiteX0" fmla="*/ 3 w 4164332"/>
              <a:gd name="connsiteY0" fmla="*/ 0 h 1181100"/>
              <a:gd name="connsiteX1" fmla="*/ 2175360 w 4164332"/>
              <a:gd name="connsiteY1" fmla="*/ 0 h 1181100"/>
              <a:gd name="connsiteX2" fmla="*/ 4164332 w 4164332"/>
              <a:gd name="connsiteY2" fmla="*/ 0 h 1181100"/>
              <a:gd name="connsiteX3" fmla="*/ 4141483 w 4164332"/>
              <a:gd name="connsiteY3" fmla="*/ 828675 h 1181100"/>
              <a:gd name="connsiteX4" fmla="*/ 0 w 4164332"/>
              <a:gd name="connsiteY4" fmla="*/ 1181100 h 1181100"/>
              <a:gd name="connsiteX5" fmla="*/ 3 w 4164332"/>
              <a:gd name="connsiteY5" fmla="*/ 0 h 1181100"/>
              <a:gd name="connsiteX0" fmla="*/ 3 w 4164332"/>
              <a:gd name="connsiteY0" fmla="*/ 0 h 1181100"/>
              <a:gd name="connsiteX1" fmla="*/ 2175360 w 4164332"/>
              <a:gd name="connsiteY1" fmla="*/ 0 h 1181100"/>
              <a:gd name="connsiteX2" fmla="*/ 4164332 w 4164332"/>
              <a:gd name="connsiteY2" fmla="*/ 0 h 1181100"/>
              <a:gd name="connsiteX3" fmla="*/ 4135767 w 4164332"/>
              <a:gd name="connsiteY3" fmla="*/ 995362 h 1181100"/>
              <a:gd name="connsiteX4" fmla="*/ 0 w 4164332"/>
              <a:gd name="connsiteY4" fmla="*/ 1181100 h 1181100"/>
              <a:gd name="connsiteX5" fmla="*/ 3 w 4164332"/>
              <a:gd name="connsiteY5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332" h="1181100">
                <a:moveTo>
                  <a:pt x="3" y="0"/>
                </a:moveTo>
                <a:lnTo>
                  <a:pt x="2175360" y="0"/>
                </a:lnTo>
                <a:lnTo>
                  <a:pt x="4164332" y="0"/>
                </a:lnTo>
                <a:lnTo>
                  <a:pt x="4135767" y="995362"/>
                </a:lnTo>
                <a:lnTo>
                  <a:pt x="0" y="1181100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52425" y="361950"/>
            <a:ext cx="4966023" cy="5905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Clr>
                <a:srgbClr val="DEA900"/>
              </a:buClr>
              <a:buFontTx/>
              <a:buNone/>
              <a:defRPr sz="36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535" y="6356350"/>
            <a:ext cx="448922" cy="2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rot="10800000" flipV="1">
            <a:off x="-1" y="1"/>
            <a:ext cx="12058373" cy="1204912"/>
          </a:xfrm>
          <a:custGeom>
            <a:avLst/>
            <a:gdLst>
              <a:gd name="connsiteX0" fmla="*/ 0 w 4171950"/>
              <a:gd name="connsiteY0" fmla="*/ 0 h 1400175"/>
              <a:gd name="connsiteX1" fmla="*/ 4171950 w 4171950"/>
              <a:gd name="connsiteY1" fmla="*/ 0 h 1400175"/>
              <a:gd name="connsiteX2" fmla="*/ 4171950 w 4171950"/>
              <a:gd name="connsiteY2" fmla="*/ 152400 h 1400175"/>
              <a:gd name="connsiteX3" fmla="*/ 4010025 w 4171950"/>
              <a:gd name="connsiteY3" fmla="*/ 752475 h 1400175"/>
              <a:gd name="connsiteX4" fmla="*/ 38100 w 4171950"/>
              <a:gd name="connsiteY4" fmla="*/ 1400175 h 1400175"/>
              <a:gd name="connsiteX5" fmla="*/ 0 w 4171950"/>
              <a:gd name="connsiteY5" fmla="*/ 0 h 1400175"/>
              <a:gd name="connsiteX0" fmla="*/ 0 w 4179571"/>
              <a:gd name="connsiteY0" fmla="*/ 0 h 1400175"/>
              <a:gd name="connsiteX1" fmla="*/ 4171950 w 4179571"/>
              <a:gd name="connsiteY1" fmla="*/ 0 h 1400175"/>
              <a:gd name="connsiteX2" fmla="*/ 4179571 w 4179571"/>
              <a:gd name="connsiteY2" fmla="*/ 523875 h 1400175"/>
              <a:gd name="connsiteX3" fmla="*/ 4010025 w 4179571"/>
              <a:gd name="connsiteY3" fmla="*/ 752475 h 1400175"/>
              <a:gd name="connsiteX4" fmla="*/ 38100 w 4179571"/>
              <a:gd name="connsiteY4" fmla="*/ 1400175 h 1400175"/>
              <a:gd name="connsiteX5" fmla="*/ 0 w 4179571"/>
              <a:gd name="connsiteY5" fmla="*/ 0 h 1400175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4010028 w 4179574"/>
              <a:gd name="connsiteY3" fmla="*/ 7524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2966008 w 4179574"/>
              <a:gd name="connsiteY3" fmla="*/ 107632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4171953 w 4179574"/>
              <a:gd name="connsiteY1" fmla="*/ 0 h 1181100"/>
              <a:gd name="connsiteX2" fmla="*/ 4179574 w 4179574"/>
              <a:gd name="connsiteY2" fmla="*/ 523875 h 1181100"/>
              <a:gd name="connsiteX3" fmla="*/ 4131958 w 4179574"/>
              <a:gd name="connsiteY3" fmla="*/ 8286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0 h 1181100"/>
              <a:gd name="connsiteX1" fmla="*/ 2175360 w 4179574"/>
              <a:gd name="connsiteY1" fmla="*/ 0 h 1181100"/>
              <a:gd name="connsiteX2" fmla="*/ 4179574 w 4179574"/>
              <a:gd name="connsiteY2" fmla="*/ 523875 h 1181100"/>
              <a:gd name="connsiteX3" fmla="*/ 4131958 w 4179574"/>
              <a:gd name="connsiteY3" fmla="*/ 828675 h 1181100"/>
              <a:gd name="connsiteX4" fmla="*/ 0 w 4179574"/>
              <a:gd name="connsiteY4" fmla="*/ 1181100 h 1181100"/>
              <a:gd name="connsiteX5" fmla="*/ 3 w 4179574"/>
              <a:gd name="connsiteY5" fmla="*/ 0 h 1181100"/>
              <a:gd name="connsiteX0" fmla="*/ 3 w 4179574"/>
              <a:gd name="connsiteY0" fmla="*/ 9525 h 1190625"/>
              <a:gd name="connsiteX1" fmla="*/ 2175360 w 4179574"/>
              <a:gd name="connsiteY1" fmla="*/ 9525 h 1190625"/>
              <a:gd name="connsiteX2" fmla="*/ 4179574 w 4179574"/>
              <a:gd name="connsiteY2" fmla="*/ 0 h 1190625"/>
              <a:gd name="connsiteX3" fmla="*/ 4131958 w 4179574"/>
              <a:gd name="connsiteY3" fmla="*/ 838200 h 1190625"/>
              <a:gd name="connsiteX4" fmla="*/ 0 w 4179574"/>
              <a:gd name="connsiteY4" fmla="*/ 1190625 h 1190625"/>
              <a:gd name="connsiteX5" fmla="*/ 3 w 4179574"/>
              <a:gd name="connsiteY5" fmla="*/ 9525 h 1190625"/>
              <a:gd name="connsiteX0" fmla="*/ 3 w 4170048"/>
              <a:gd name="connsiteY0" fmla="*/ 0 h 1181100"/>
              <a:gd name="connsiteX1" fmla="*/ 2175360 w 4170048"/>
              <a:gd name="connsiteY1" fmla="*/ 0 h 1181100"/>
              <a:gd name="connsiteX2" fmla="*/ 4170048 w 4170048"/>
              <a:gd name="connsiteY2" fmla="*/ 0 h 1181100"/>
              <a:gd name="connsiteX3" fmla="*/ 4131958 w 4170048"/>
              <a:gd name="connsiteY3" fmla="*/ 828675 h 1181100"/>
              <a:gd name="connsiteX4" fmla="*/ 0 w 4170048"/>
              <a:gd name="connsiteY4" fmla="*/ 1181100 h 1181100"/>
              <a:gd name="connsiteX5" fmla="*/ 3 w 4170048"/>
              <a:gd name="connsiteY5" fmla="*/ 0 h 1181100"/>
              <a:gd name="connsiteX0" fmla="*/ 3 w 4170048"/>
              <a:gd name="connsiteY0" fmla="*/ 0 h 1181100"/>
              <a:gd name="connsiteX1" fmla="*/ 2175360 w 4170048"/>
              <a:gd name="connsiteY1" fmla="*/ 0 h 1181100"/>
              <a:gd name="connsiteX2" fmla="*/ 4170048 w 4170048"/>
              <a:gd name="connsiteY2" fmla="*/ 0 h 1181100"/>
              <a:gd name="connsiteX3" fmla="*/ 4141483 w 4170048"/>
              <a:gd name="connsiteY3" fmla="*/ 828675 h 1181100"/>
              <a:gd name="connsiteX4" fmla="*/ 0 w 4170048"/>
              <a:gd name="connsiteY4" fmla="*/ 1181100 h 1181100"/>
              <a:gd name="connsiteX5" fmla="*/ 3 w 4170048"/>
              <a:gd name="connsiteY5" fmla="*/ 0 h 1181100"/>
              <a:gd name="connsiteX0" fmla="*/ 3 w 4164332"/>
              <a:gd name="connsiteY0" fmla="*/ 0 h 1181100"/>
              <a:gd name="connsiteX1" fmla="*/ 2175360 w 4164332"/>
              <a:gd name="connsiteY1" fmla="*/ 0 h 1181100"/>
              <a:gd name="connsiteX2" fmla="*/ 4164332 w 4164332"/>
              <a:gd name="connsiteY2" fmla="*/ 0 h 1181100"/>
              <a:gd name="connsiteX3" fmla="*/ 4141483 w 4164332"/>
              <a:gd name="connsiteY3" fmla="*/ 828675 h 1181100"/>
              <a:gd name="connsiteX4" fmla="*/ 0 w 4164332"/>
              <a:gd name="connsiteY4" fmla="*/ 1181100 h 1181100"/>
              <a:gd name="connsiteX5" fmla="*/ 3 w 4164332"/>
              <a:gd name="connsiteY5" fmla="*/ 0 h 1181100"/>
              <a:gd name="connsiteX0" fmla="*/ 3 w 4164332"/>
              <a:gd name="connsiteY0" fmla="*/ 0 h 1181100"/>
              <a:gd name="connsiteX1" fmla="*/ 2175360 w 4164332"/>
              <a:gd name="connsiteY1" fmla="*/ 0 h 1181100"/>
              <a:gd name="connsiteX2" fmla="*/ 4164332 w 4164332"/>
              <a:gd name="connsiteY2" fmla="*/ 0 h 1181100"/>
              <a:gd name="connsiteX3" fmla="*/ 4135767 w 4164332"/>
              <a:gd name="connsiteY3" fmla="*/ 995362 h 1181100"/>
              <a:gd name="connsiteX4" fmla="*/ 0 w 4164332"/>
              <a:gd name="connsiteY4" fmla="*/ 1181100 h 1181100"/>
              <a:gd name="connsiteX5" fmla="*/ 3 w 4164332"/>
              <a:gd name="connsiteY5" fmla="*/ 0 h 1181100"/>
              <a:gd name="connsiteX0" fmla="*/ 3 w 4164332"/>
              <a:gd name="connsiteY0" fmla="*/ 0 h 1204912"/>
              <a:gd name="connsiteX1" fmla="*/ 2175360 w 4164332"/>
              <a:gd name="connsiteY1" fmla="*/ 0 h 1204912"/>
              <a:gd name="connsiteX2" fmla="*/ 4164332 w 4164332"/>
              <a:gd name="connsiteY2" fmla="*/ 0 h 1204912"/>
              <a:gd name="connsiteX3" fmla="*/ 4120679 w 4164332"/>
              <a:gd name="connsiteY3" fmla="*/ 1204912 h 1204912"/>
              <a:gd name="connsiteX4" fmla="*/ 0 w 4164332"/>
              <a:gd name="connsiteY4" fmla="*/ 1181100 h 1204912"/>
              <a:gd name="connsiteX5" fmla="*/ 3 w 4164332"/>
              <a:gd name="connsiteY5" fmla="*/ 0 h 1204912"/>
              <a:gd name="connsiteX0" fmla="*/ 3 w 4164332"/>
              <a:gd name="connsiteY0" fmla="*/ 0 h 1204912"/>
              <a:gd name="connsiteX1" fmla="*/ 2175360 w 4164332"/>
              <a:gd name="connsiteY1" fmla="*/ 0 h 1204912"/>
              <a:gd name="connsiteX2" fmla="*/ 4164332 w 4164332"/>
              <a:gd name="connsiteY2" fmla="*/ 0 h 1204912"/>
              <a:gd name="connsiteX3" fmla="*/ 4120679 w 4164332"/>
              <a:gd name="connsiteY3" fmla="*/ 1204912 h 1204912"/>
              <a:gd name="connsiteX4" fmla="*/ 0 w 4164332"/>
              <a:gd name="connsiteY4" fmla="*/ 1066800 h 1204912"/>
              <a:gd name="connsiteX5" fmla="*/ 3 w 4164332"/>
              <a:gd name="connsiteY5" fmla="*/ 0 h 1204912"/>
              <a:gd name="connsiteX0" fmla="*/ 3 w 4164616"/>
              <a:gd name="connsiteY0" fmla="*/ 0 h 1204912"/>
              <a:gd name="connsiteX1" fmla="*/ 2175360 w 4164616"/>
              <a:gd name="connsiteY1" fmla="*/ 0 h 1204912"/>
              <a:gd name="connsiteX2" fmla="*/ 4164332 w 4164616"/>
              <a:gd name="connsiteY2" fmla="*/ 0 h 1204912"/>
              <a:gd name="connsiteX3" fmla="*/ 4164616 w 4164616"/>
              <a:gd name="connsiteY3" fmla="*/ 1204912 h 1204912"/>
              <a:gd name="connsiteX4" fmla="*/ 0 w 4164616"/>
              <a:gd name="connsiteY4" fmla="*/ 1066800 h 1204912"/>
              <a:gd name="connsiteX5" fmla="*/ 3 w 4164616"/>
              <a:gd name="connsiteY5" fmla="*/ 0 h 1204912"/>
              <a:gd name="connsiteX0" fmla="*/ 76894 w 4241507"/>
              <a:gd name="connsiteY0" fmla="*/ 0 h 1204912"/>
              <a:gd name="connsiteX1" fmla="*/ 2252251 w 4241507"/>
              <a:gd name="connsiteY1" fmla="*/ 0 h 1204912"/>
              <a:gd name="connsiteX2" fmla="*/ 4241223 w 4241507"/>
              <a:gd name="connsiteY2" fmla="*/ 0 h 1204912"/>
              <a:gd name="connsiteX3" fmla="*/ 4241507 w 4241507"/>
              <a:gd name="connsiteY3" fmla="*/ 1204912 h 1204912"/>
              <a:gd name="connsiteX4" fmla="*/ 0 w 4241507"/>
              <a:gd name="connsiteY4" fmla="*/ 1085850 h 1204912"/>
              <a:gd name="connsiteX5" fmla="*/ 76894 w 4241507"/>
              <a:gd name="connsiteY5" fmla="*/ 0 h 1204912"/>
              <a:gd name="connsiteX0" fmla="*/ 47602 w 4241507"/>
              <a:gd name="connsiteY0" fmla="*/ 19050 h 1204912"/>
              <a:gd name="connsiteX1" fmla="*/ 2252251 w 4241507"/>
              <a:gd name="connsiteY1" fmla="*/ 0 h 1204912"/>
              <a:gd name="connsiteX2" fmla="*/ 4241223 w 4241507"/>
              <a:gd name="connsiteY2" fmla="*/ 0 h 1204912"/>
              <a:gd name="connsiteX3" fmla="*/ 4241507 w 4241507"/>
              <a:gd name="connsiteY3" fmla="*/ 1204912 h 1204912"/>
              <a:gd name="connsiteX4" fmla="*/ 0 w 4241507"/>
              <a:gd name="connsiteY4" fmla="*/ 1085850 h 1204912"/>
              <a:gd name="connsiteX5" fmla="*/ 47602 w 4241507"/>
              <a:gd name="connsiteY5" fmla="*/ 19050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1507" h="1204912">
                <a:moveTo>
                  <a:pt x="47602" y="19050"/>
                </a:moveTo>
                <a:lnTo>
                  <a:pt x="2252251" y="0"/>
                </a:lnTo>
                <a:lnTo>
                  <a:pt x="4241223" y="0"/>
                </a:lnTo>
                <a:cubicBezTo>
                  <a:pt x="4241318" y="401637"/>
                  <a:pt x="4241412" y="803275"/>
                  <a:pt x="4241507" y="1204912"/>
                </a:cubicBezTo>
                <a:lnTo>
                  <a:pt x="0" y="1085850"/>
                </a:lnTo>
                <a:lnTo>
                  <a:pt x="47602" y="1905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63349" y="361950"/>
            <a:ext cx="10210668" cy="5905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Clr>
                <a:srgbClr val="DEA900"/>
              </a:buClr>
              <a:buFontTx/>
              <a:buNone/>
              <a:defRPr sz="4000" b="1">
                <a:solidFill>
                  <a:srgbClr val="1C4D6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1664" cy="685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163348" y="1284287"/>
            <a:ext cx="10210669" cy="47640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EA900"/>
              </a:buClr>
              <a:buSzPct val="60000"/>
              <a:buFont typeface="Segoe UI" panose="020B0502040204020203" pitchFamily="34" charset="0"/>
              <a:buChar char="♦"/>
              <a:defRPr sz="2400" b="1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535" y="6356350"/>
            <a:ext cx="448922" cy="2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2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2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03D5-4E41-4A8A-8975-A2CE8EADDD2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2409" y="6356350"/>
            <a:ext cx="514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3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9E989-3E8E-47B1-BA5F-EB278A425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1274" y="5589916"/>
            <a:ext cx="8056566" cy="1006883"/>
          </a:xfrm>
        </p:spPr>
        <p:txBody>
          <a:bodyPr anchor="t"/>
          <a:lstStyle/>
          <a:p>
            <a:r>
              <a:rPr lang="en-US" sz="3200" dirty="0"/>
              <a:t>Michael Hotaling</a:t>
            </a:r>
            <a:br>
              <a:rPr lang="en-US" sz="3200" dirty="0"/>
            </a:br>
            <a:r>
              <a:rPr lang="en-US" sz="2400" b="0" dirty="0"/>
              <a:t>Senior Vice President | Aviation Practice Leader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0A1D6-F1AB-4EE2-8BD9-0E49423F902D}"/>
              </a:ext>
            </a:extLst>
          </p:cNvPr>
          <p:cNvSpPr txBox="1"/>
          <p:nvPr/>
        </p:nvSpPr>
        <p:spPr>
          <a:xfrm>
            <a:off x="681274" y="457199"/>
            <a:ext cx="7918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C4D66"/>
                </a:solidFill>
              </a:rPr>
              <a:t>The Infrastructure Investment and Jobs Act – How much money is coming to your airport?</a:t>
            </a:r>
          </a:p>
        </p:txBody>
      </p:sp>
    </p:spTree>
    <p:extLst>
      <p:ext uri="{BB962C8B-B14F-4D97-AF65-F5344CB8AC3E}">
        <p14:creationId xmlns:p14="http://schemas.microsoft.com/office/powerpoint/2010/main" val="424606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C9DED-D0A3-483F-BF3F-9E05E161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1" t="9861" r="16172" b="4306"/>
          <a:stretch/>
        </p:blipFill>
        <p:spPr>
          <a:xfrm>
            <a:off x="2038350" y="26236"/>
            <a:ext cx="8858250" cy="67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AD18-B4C2-4D8B-8B6B-C59D0200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 Primary Airport FY 2022 Allocations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931DA4-380D-4635-A502-BB63F578710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3694128"/>
              </p:ext>
            </p:extLst>
          </p:nvPr>
        </p:nvGraphicFramePr>
        <p:xfrm>
          <a:off x="1163638" y="1284288"/>
          <a:ext cx="10210800" cy="530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790CD8-B4BF-4DD3-9A80-B66657DE7AE7}"/>
              </a:ext>
            </a:extLst>
          </p:cNvPr>
          <p:cNvSpPr txBox="1"/>
          <p:nvPr/>
        </p:nvSpPr>
        <p:spPr>
          <a:xfrm>
            <a:off x="1685925" y="6488668"/>
            <a:ext cx="559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</a:t>
            </a:r>
            <a:r>
              <a:rPr lang="fr-FR" sz="1400" i="1" dirty="0"/>
              <a:t>Bipartisan Infrastructure Law - Airport Infrastructure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093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8503-EB62-4D04-9A71-C4564587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 GA Airport FY 2022 Allocations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9DD40A-652A-4A27-B53C-D6371BDDDB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0333201"/>
              </p:ext>
            </p:extLst>
          </p:nvPr>
        </p:nvGraphicFramePr>
        <p:xfrm>
          <a:off x="1163638" y="1284288"/>
          <a:ext cx="10210800" cy="528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37BDEE-1ED1-4523-BD99-BEC3D3EF5C34}"/>
              </a:ext>
            </a:extLst>
          </p:cNvPr>
          <p:cNvSpPr txBox="1"/>
          <p:nvPr/>
        </p:nvSpPr>
        <p:spPr>
          <a:xfrm>
            <a:off x="1685925" y="6488668"/>
            <a:ext cx="559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</a:t>
            </a:r>
            <a:r>
              <a:rPr lang="fr-FR" sz="1400" i="1" dirty="0"/>
              <a:t>Bipartisan Infrastructure Law - Airport Infrastructure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877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BFBA1-E47C-4035-87FD-E2FB04FABFE6}"/>
              </a:ext>
            </a:extLst>
          </p:cNvPr>
          <p:cNvSpPr txBox="1"/>
          <p:nvPr/>
        </p:nvSpPr>
        <p:spPr>
          <a:xfrm>
            <a:off x="1994794" y="2875002"/>
            <a:ext cx="91902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1C4D66"/>
                </a:solidFill>
              </a:rPr>
              <a:t>$364 Million for Michigan</a:t>
            </a:r>
          </a:p>
        </p:txBody>
      </p:sp>
    </p:spTree>
    <p:extLst>
      <p:ext uri="{BB962C8B-B14F-4D97-AF65-F5344CB8AC3E}">
        <p14:creationId xmlns:p14="http://schemas.microsoft.com/office/powerpoint/2010/main" val="65890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235D-C64A-4A59-A5F3-AF0BE886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to MI Airports by Category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3C94095-66A4-460E-8582-20900E1927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1831940"/>
              </p:ext>
            </p:extLst>
          </p:nvPr>
        </p:nvGraphicFramePr>
        <p:xfrm>
          <a:off x="1163638" y="1284288"/>
          <a:ext cx="10210800" cy="533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5F7B68-B249-4364-B742-944FEA5A7ED8}"/>
              </a:ext>
            </a:extLst>
          </p:cNvPr>
          <p:cNvSpPr txBox="1"/>
          <p:nvPr/>
        </p:nvSpPr>
        <p:spPr>
          <a:xfrm>
            <a:off x="1685925" y="6488668"/>
            <a:ext cx="559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</a:t>
            </a:r>
            <a:r>
              <a:rPr lang="fr-FR" sz="1400" i="1" dirty="0"/>
              <a:t>Bipartisan Infrastructure Law - Airport Infrastructure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32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57636-2D48-4BAB-8356-7DF13553EF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2950743"/>
              </p:ext>
            </p:extLst>
          </p:nvPr>
        </p:nvGraphicFramePr>
        <p:xfrm>
          <a:off x="1428043" y="219297"/>
          <a:ext cx="9610858" cy="62083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51826">
                  <a:extLst>
                    <a:ext uri="{9D8B030D-6E8A-4147-A177-3AD203B41FA5}">
                      <a16:colId xmlns:a16="http://schemas.microsoft.com/office/drawing/2014/main" val="4123592585"/>
                    </a:ext>
                  </a:extLst>
                </a:gridCol>
                <a:gridCol w="4259032">
                  <a:extLst>
                    <a:ext uri="{9D8B030D-6E8A-4147-A177-3AD203B41FA5}">
                      <a16:colId xmlns:a16="http://schemas.microsoft.com/office/drawing/2014/main" val="821021280"/>
                    </a:ext>
                  </a:extLst>
                </a:gridCol>
              </a:tblGrid>
              <a:tr h="413610">
                <a:tc>
                  <a:txBody>
                    <a:bodyPr/>
                    <a:lstStyle/>
                    <a:p>
                      <a:r>
                        <a:rPr lang="en-US" sz="3200" dirty="0"/>
                        <a:t>Primary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FY 2022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8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Detroit Metropolitan Wayne County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$33,306,230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519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Gerald R Ford International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$6,081,477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51942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Bishop International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$2,857,107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0731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Cherry Capital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$2,458,571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1306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Capital Region International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$1,943,441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12406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Kalamazoo/Battle Creek International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$1,672,872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085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MBS International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$1,566,082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243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Sawyer International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$1,038,294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3357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Pellston Regional Airport of Emmet County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$1,018,837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350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Houghton County Memorial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$1,016,181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3158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Chippewa County International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$1,015,815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113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Ford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$1,014,409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097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>
                          <a:effectLst/>
                        </a:rPr>
                        <a:t>Muskegon County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$1,012,792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6459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Delta County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$1,012,361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75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Alpena County Regional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</a:rPr>
                        <a:t>$1,008,120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959601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6E63A2-7B47-4815-B6D6-16D9C2780956}"/>
              </a:ext>
            </a:extLst>
          </p:cNvPr>
          <p:cNvSpPr txBox="1"/>
          <p:nvPr/>
        </p:nvSpPr>
        <p:spPr>
          <a:xfrm>
            <a:off x="1685925" y="6488668"/>
            <a:ext cx="559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</a:t>
            </a:r>
            <a:r>
              <a:rPr lang="fr-FR" sz="1400" i="1" dirty="0"/>
              <a:t>Bipartisan Infrastructure Law - Airport Infrastructure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83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A883D2-1855-4ADF-BDF0-E93F8DC51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55010"/>
              </p:ext>
            </p:extLst>
          </p:nvPr>
        </p:nvGraphicFramePr>
        <p:xfrm>
          <a:off x="1468149" y="1436732"/>
          <a:ext cx="9561801" cy="4567704"/>
        </p:xfrm>
        <a:graphic>
          <a:graphicData uri="http://schemas.openxmlformats.org/drawingml/2006/table">
            <a:tbl>
              <a:tblPr/>
              <a:tblGrid>
                <a:gridCol w="4596123">
                  <a:extLst>
                    <a:ext uri="{9D8B030D-6E8A-4147-A177-3AD203B41FA5}">
                      <a16:colId xmlns:a16="http://schemas.microsoft.com/office/drawing/2014/main" val="3995013157"/>
                    </a:ext>
                  </a:extLst>
                </a:gridCol>
                <a:gridCol w="4825929">
                  <a:extLst>
                    <a:ext uri="{9D8B030D-6E8A-4147-A177-3AD203B41FA5}">
                      <a16:colId xmlns:a16="http://schemas.microsoft.com/office/drawing/2014/main" val="4214667033"/>
                    </a:ext>
                  </a:extLst>
                </a:gridCol>
                <a:gridCol w="139749">
                  <a:extLst>
                    <a:ext uri="{9D8B030D-6E8A-4147-A177-3AD203B41FA5}">
                      <a16:colId xmlns:a16="http://schemas.microsoft.com/office/drawing/2014/main" val="2449746980"/>
                    </a:ext>
                  </a:extLst>
                </a:gridCol>
              </a:tblGrid>
              <a:tr h="40502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Airport Category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2022 Allocation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80436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– National*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$763,000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004292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9 - Regional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$295,000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10011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52 - Local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$159,000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280002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– Basic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516163"/>
                  </a:ext>
                </a:extLst>
              </a:tr>
              <a:tr h="733095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$14,752,000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2171"/>
                  </a:ext>
                </a:extLst>
              </a:tr>
              <a:tr h="4050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- Willow Run allocated an additional $52,082 in cargo entitlements.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739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FB3077F-61C8-4A4D-858E-63FF5A34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2022 BIL Allocations in MI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C579-3290-488B-969E-71D79D490582}"/>
              </a:ext>
            </a:extLst>
          </p:cNvPr>
          <p:cNvSpPr txBox="1"/>
          <p:nvPr/>
        </p:nvSpPr>
        <p:spPr>
          <a:xfrm>
            <a:off x="1685925" y="6488668"/>
            <a:ext cx="559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</a:t>
            </a:r>
            <a:r>
              <a:rPr lang="fr-FR" sz="1400" i="1" dirty="0"/>
              <a:t>Bipartisan Infrastructure Law - Airport Infrastructure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78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5EF4-A078-4405-80EE-A629D13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1E6E-B8FE-4A96-B011-FB3F19E7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894BB-DAD5-40AB-AFC7-0E8D34A9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9B928-1888-4A66-A557-FFD4D4C6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BE628D-D2F4-4F67-8F42-12EF16F1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BFBA1-E47C-4035-87FD-E2FB04FABFE6}"/>
              </a:ext>
            </a:extLst>
          </p:cNvPr>
          <p:cNvSpPr txBox="1"/>
          <p:nvPr/>
        </p:nvSpPr>
        <p:spPr>
          <a:xfrm>
            <a:off x="1994794" y="2875002"/>
            <a:ext cx="8138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1C4D66"/>
                </a:solidFill>
              </a:rPr>
              <a:t>$20 Billion for Airports</a:t>
            </a:r>
          </a:p>
        </p:txBody>
      </p:sp>
    </p:spTree>
    <p:extLst>
      <p:ext uri="{BB962C8B-B14F-4D97-AF65-F5344CB8AC3E}">
        <p14:creationId xmlns:p14="http://schemas.microsoft.com/office/powerpoint/2010/main" val="292440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29E0-071F-41DC-990F-D6C53DE5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 Primary Airport Terminal Allocations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14A895-DC3E-4F63-8888-9CA3622135A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3134560"/>
              </p:ext>
            </p:extLst>
          </p:nvPr>
        </p:nvGraphicFramePr>
        <p:xfrm>
          <a:off x="1163638" y="1284288"/>
          <a:ext cx="10210800" cy="557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795E6B-FB8F-4214-990D-B7DF8F6644F8}"/>
              </a:ext>
            </a:extLst>
          </p:cNvPr>
          <p:cNvSpPr txBox="1"/>
          <p:nvPr/>
        </p:nvSpPr>
        <p:spPr>
          <a:xfrm>
            <a:off x="1685925" y="6488668"/>
            <a:ext cx="559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</a:t>
            </a:r>
            <a:r>
              <a:rPr lang="fr-FR" sz="1400" i="1" dirty="0"/>
              <a:t>Bipartisan Infrastructure Law - Airport Infrastructure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99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6D3CDF-8C92-41BF-8C20-E2DF8A1E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Poll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9DD567-8285-4A68-9949-FFBEA8818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3349" y="1169987"/>
            <a:ext cx="10210669" cy="4764088"/>
          </a:xfrm>
        </p:spPr>
        <p:txBody>
          <a:bodyPr>
            <a:normAutofit/>
          </a:bodyPr>
          <a:lstStyle/>
          <a:p>
            <a:r>
              <a:rPr lang="en-US" dirty="0"/>
              <a:t>Join in on an interactive poll</a:t>
            </a:r>
          </a:p>
          <a:p>
            <a:r>
              <a:rPr lang="en-US" dirty="0"/>
              <a:t>When poll is active, please join by one of two options: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9FFD7-1FCA-4A44-BFE0-FB0668E9F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4" t="27642" r="27107" b="17810"/>
          <a:stretch/>
        </p:blipFill>
        <p:spPr>
          <a:xfrm>
            <a:off x="1262188" y="2184100"/>
            <a:ext cx="10111829" cy="4673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2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FAAFB52-0A21-4881-B92B-8A71E6FDC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287417"/>
              </p:ext>
            </p:extLst>
          </p:nvPr>
        </p:nvGraphicFramePr>
        <p:xfrm>
          <a:off x="1316736" y="128016"/>
          <a:ext cx="9848087" cy="643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4436C7-DB9F-44E4-A9B5-BB70E35F2D8F}"/>
              </a:ext>
            </a:extLst>
          </p:cNvPr>
          <p:cNvSpPr txBox="1"/>
          <p:nvPr/>
        </p:nvSpPr>
        <p:spPr>
          <a:xfrm>
            <a:off x="1685925" y="6488668"/>
            <a:ext cx="4885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National Plan of Integrated Airport Systems</a:t>
            </a:r>
          </a:p>
        </p:txBody>
      </p:sp>
    </p:spTree>
    <p:extLst>
      <p:ext uri="{BB962C8B-B14F-4D97-AF65-F5344CB8AC3E}">
        <p14:creationId xmlns:p14="http://schemas.microsoft.com/office/powerpoint/2010/main" val="404581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0906BC-C4A4-4B08-8424-FA16D4117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05919"/>
              </p:ext>
            </p:extLst>
          </p:nvPr>
        </p:nvGraphicFramePr>
        <p:xfrm>
          <a:off x="1600200" y="73152"/>
          <a:ext cx="9701784" cy="660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04CA8F-516C-4D38-94D8-F656859E2420}"/>
              </a:ext>
            </a:extLst>
          </p:cNvPr>
          <p:cNvSpPr txBox="1"/>
          <p:nvPr/>
        </p:nvSpPr>
        <p:spPr>
          <a:xfrm>
            <a:off x="1685925" y="6574393"/>
            <a:ext cx="4885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National Plan of Integrated Airport Systems</a:t>
            </a:r>
          </a:p>
        </p:txBody>
      </p:sp>
    </p:spTree>
    <p:extLst>
      <p:ext uri="{BB962C8B-B14F-4D97-AF65-F5344CB8AC3E}">
        <p14:creationId xmlns:p14="http://schemas.microsoft.com/office/powerpoint/2010/main" val="15746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1CD98C-EB38-40CC-9AA6-1B9D455464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2016068"/>
              </p:ext>
            </p:extLst>
          </p:nvPr>
        </p:nvGraphicFramePr>
        <p:xfrm>
          <a:off x="1163638" y="228600"/>
          <a:ext cx="10210800" cy="644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4CF81EE-F990-4567-BB18-64F614655F0C}"/>
              </a:ext>
            </a:extLst>
          </p:cNvPr>
          <p:cNvSpPr txBox="1"/>
          <p:nvPr/>
        </p:nvSpPr>
        <p:spPr>
          <a:xfrm>
            <a:off x="1685925" y="6574393"/>
            <a:ext cx="4885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National Plan of Integrated Airport Systems</a:t>
            </a:r>
          </a:p>
        </p:txBody>
      </p:sp>
    </p:spTree>
    <p:extLst>
      <p:ext uri="{BB962C8B-B14F-4D97-AF65-F5344CB8AC3E}">
        <p14:creationId xmlns:p14="http://schemas.microsoft.com/office/powerpoint/2010/main" val="261762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67177A-BD32-4D78-83B5-32707DB41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94727"/>
              </p:ext>
            </p:extLst>
          </p:nvPr>
        </p:nvGraphicFramePr>
        <p:xfrm>
          <a:off x="1498294" y="176270"/>
          <a:ext cx="9683826" cy="644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31EA0A-BC88-4CC3-A68C-C23868F94ACE}"/>
              </a:ext>
            </a:extLst>
          </p:cNvPr>
          <p:cNvSpPr txBox="1"/>
          <p:nvPr/>
        </p:nvSpPr>
        <p:spPr>
          <a:xfrm>
            <a:off x="1685925" y="6488668"/>
            <a:ext cx="5106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Airport Improvement Program, Grant Histories</a:t>
            </a:r>
          </a:p>
        </p:txBody>
      </p:sp>
    </p:spTree>
    <p:extLst>
      <p:ext uri="{BB962C8B-B14F-4D97-AF65-F5344CB8AC3E}">
        <p14:creationId xmlns:p14="http://schemas.microsoft.com/office/powerpoint/2010/main" val="238273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52FA3D-EB44-44A6-8833-FD59D0D90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819743"/>
              </p:ext>
            </p:extLst>
          </p:nvPr>
        </p:nvGraphicFramePr>
        <p:xfrm>
          <a:off x="1288974" y="110170"/>
          <a:ext cx="9915180" cy="654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26ABFB-3F2A-4FF4-AD3F-D8DCAB259076}"/>
              </a:ext>
            </a:extLst>
          </p:cNvPr>
          <p:cNvSpPr txBox="1"/>
          <p:nvPr/>
        </p:nvSpPr>
        <p:spPr>
          <a:xfrm>
            <a:off x="1666875" y="6555343"/>
            <a:ext cx="670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Airports Council International—North America, Airport Infrastructure Needs Study</a:t>
            </a:r>
          </a:p>
        </p:txBody>
      </p:sp>
    </p:spTree>
    <p:extLst>
      <p:ext uri="{BB962C8B-B14F-4D97-AF65-F5344CB8AC3E}">
        <p14:creationId xmlns:p14="http://schemas.microsoft.com/office/powerpoint/2010/main" val="71857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4AFA59-80E3-4A75-B44B-FF6642C24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280698"/>
              </p:ext>
            </p:extLst>
          </p:nvPr>
        </p:nvGraphicFramePr>
        <p:xfrm>
          <a:off x="1355075" y="77118"/>
          <a:ext cx="9860096" cy="678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698236-BED4-421A-B8B7-5708060DDE89}"/>
              </a:ext>
            </a:extLst>
          </p:cNvPr>
          <p:cNvSpPr txBox="1"/>
          <p:nvPr/>
        </p:nvSpPr>
        <p:spPr>
          <a:xfrm>
            <a:off x="1666875" y="6555343"/>
            <a:ext cx="670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Airports Council International—North America, Airport Infrastructure Needs Study</a:t>
            </a:r>
          </a:p>
        </p:txBody>
      </p:sp>
    </p:spTree>
    <p:extLst>
      <p:ext uri="{BB962C8B-B14F-4D97-AF65-F5344CB8AC3E}">
        <p14:creationId xmlns:p14="http://schemas.microsoft.com/office/powerpoint/2010/main" val="112883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1CD98C-EB38-40CC-9AA6-1B9D455464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8390919"/>
              </p:ext>
            </p:extLst>
          </p:nvPr>
        </p:nvGraphicFramePr>
        <p:xfrm>
          <a:off x="1163638" y="228600"/>
          <a:ext cx="10210800" cy="644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0A8D0D-59A0-40B9-8AE0-983559514B71}"/>
              </a:ext>
            </a:extLst>
          </p:cNvPr>
          <p:cNvSpPr txBox="1"/>
          <p:nvPr/>
        </p:nvSpPr>
        <p:spPr>
          <a:xfrm>
            <a:off x="1685925" y="6574393"/>
            <a:ext cx="7330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FAA website, National Plan of Integrated Airport Systems and Bipartisan Infrastructure Law</a:t>
            </a:r>
          </a:p>
        </p:txBody>
      </p:sp>
    </p:spTree>
    <p:extLst>
      <p:ext uri="{BB962C8B-B14F-4D97-AF65-F5344CB8AC3E}">
        <p14:creationId xmlns:p14="http://schemas.microsoft.com/office/powerpoint/2010/main" val="12946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C491E34F4DD4994698A543A94B140" ma:contentTypeVersion="14" ma:contentTypeDescription="Create a new document." ma:contentTypeScope="" ma:versionID="75a043decce3042b482fee08f6dbda2d">
  <xsd:schema xmlns:xsd="http://www.w3.org/2001/XMLSchema" xmlns:xs="http://www.w3.org/2001/XMLSchema" xmlns:p="http://schemas.microsoft.com/office/2006/metadata/properties" xmlns:ns3="d0c3c650-67fc-4da6-b0ac-ca3307cb1677" xmlns:ns4="6df1f39b-e3ec-46f8-befc-d56821a4e508" targetNamespace="http://schemas.microsoft.com/office/2006/metadata/properties" ma:root="true" ma:fieldsID="294f5dd81dcaa9fa5952b5a81cc28557" ns3:_="" ns4:_="">
    <xsd:import namespace="d0c3c650-67fc-4da6-b0ac-ca3307cb1677"/>
    <xsd:import namespace="6df1f39b-e3ec-46f8-befc-d56821a4e5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3c650-67fc-4da6-b0ac-ca3307cb1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1f39b-e3ec-46f8-befc-d56821a4e50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43E86-0112-482A-9B7E-D6AC7E9DF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3c650-67fc-4da6-b0ac-ca3307cb1677"/>
    <ds:schemaRef ds:uri="6df1f39b-e3ec-46f8-befc-d56821a4e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CF8A2B-67C0-4421-872C-A284DCF92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BB9BC-D3F7-4828-8567-1850E0AD966C}">
  <ds:schemaRefs>
    <ds:schemaRef ds:uri="http://purl.org/dc/terms/"/>
    <ds:schemaRef ds:uri="http://schemas.microsoft.com/office/infopath/2007/PartnerControls"/>
    <ds:schemaRef ds:uri="d0c3c650-67fc-4da6-b0ac-ca3307cb1677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df1f39b-e3ec-46f8-befc-d56821a4e50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483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</vt:lpstr>
      <vt:lpstr>Segoe UI Light</vt:lpstr>
      <vt:lpstr>Office Theme</vt:lpstr>
      <vt:lpstr>Michael Hotaling Senior Vice President | Aviation Practice Leader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 Primary Airport FY 2022 Allocations</vt:lpstr>
      <vt:lpstr>BIL GA Airport FY 2022 Allocations</vt:lpstr>
      <vt:lpstr>PowerPoint Presentation</vt:lpstr>
      <vt:lpstr>Distribution to MI Airports by Category</vt:lpstr>
      <vt:lpstr>PowerPoint Presentation</vt:lpstr>
      <vt:lpstr>FY 2022 BIL Allocations in MI</vt:lpstr>
      <vt:lpstr>PowerPoint Presentation</vt:lpstr>
      <vt:lpstr>PowerPoint Presentation</vt:lpstr>
      <vt:lpstr>PowerPoint Presentation</vt:lpstr>
      <vt:lpstr>BIL Primary Airport Terminal Allocations</vt:lpstr>
      <vt:lpstr>Interactive Poll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Danielson</dc:creator>
  <cp:lastModifiedBy>Michael Hotaling</cp:lastModifiedBy>
  <cp:revision>102</cp:revision>
  <dcterms:created xsi:type="dcterms:W3CDTF">2020-05-11T20:15:14Z</dcterms:created>
  <dcterms:modified xsi:type="dcterms:W3CDTF">2022-02-16T02:28:19Z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0x010100D51C491E34F4DD4994698A543A94B140</vt:lpwstr>
  </property>
  <property fmtid="{D5CDD505-2E9C-101B-9397-08002B2CF9AE}" pid="3" name="URL">
    <vt:lpwstr/>
  </property>
</Properties>
</file>