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25"/>
  </p:notesMasterIdLst>
  <p:handoutMasterIdLst>
    <p:handoutMasterId r:id="rId26"/>
  </p:handoutMasterIdLst>
  <p:sldIdLst>
    <p:sldId id="256" r:id="rId3"/>
    <p:sldId id="4776" r:id="rId4"/>
    <p:sldId id="258" r:id="rId5"/>
    <p:sldId id="259" r:id="rId6"/>
    <p:sldId id="4780" r:id="rId7"/>
    <p:sldId id="4781" r:id="rId8"/>
    <p:sldId id="272" r:id="rId9"/>
    <p:sldId id="273" r:id="rId10"/>
    <p:sldId id="2146846940" r:id="rId11"/>
    <p:sldId id="263" r:id="rId12"/>
    <p:sldId id="262" r:id="rId13"/>
    <p:sldId id="4779" r:id="rId14"/>
    <p:sldId id="860" r:id="rId15"/>
    <p:sldId id="4623" r:id="rId16"/>
    <p:sldId id="859" r:id="rId17"/>
    <p:sldId id="1271" r:id="rId18"/>
    <p:sldId id="2146846938" r:id="rId19"/>
    <p:sldId id="2146846939" r:id="rId20"/>
    <p:sldId id="4641" r:id="rId21"/>
    <p:sldId id="1692" r:id="rId22"/>
    <p:sldId id="271" r:id="rId23"/>
    <p:sldId id="447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4">
          <p15:clr>
            <a:srgbClr val="A4A3A4"/>
          </p15:clr>
        </p15:guide>
        <p15:guide id="2" orient="horz" pos="852" userDrawn="1">
          <p15:clr>
            <a:srgbClr val="A4A3A4"/>
          </p15:clr>
        </p15:guide>
        <p15:guide id="3" orient="horz" pos="84" userDrawn="1">
          <p15:clr>
            <a:srgbClr val="A4A3A4"/>
          </p15:clr>
        </p15:guide>
        <p15:guide id="4" orient="horz" pos="1140" userDrawn="1">
          <p15:clr>
            <a:srgbClr val="A4A3A4"/>
          </p15:clr>
        </p15:guide>
        <p15:guide id="5" orient="horz" pos="534">
          <p15:clr>
            <a:srgbClr val="A4A3A4"/>
          </p15:clr>
        </p15:guide>
        <p15:guide id="6" orient="horz" pos="1812" userDrawn="1">
          <p15:clr>
            <a:srgbClr val="A4A3A4"/>
          </p15:clr>
        </p15:guide>
        <p15:guide id="7" orient="horz" pos="2091">
          <p15:clr>
            <a:srgbClr val="A4A3A4"/>
          </p15:clr>
        </p15:guide>
        <p15:guide id="8" pos="5705">
          <p15:clr>
            <a:srgbClr val="A4A3A4"/>
          </p15:clr>
        </p15:guide>
        <p15:guide id="9" pos="3408" userDrawn="1">
          <p15:clr>
            <a:srgbClr val="A4A3A4"/>
          </p15:clr>
        </p15:guide>
        <p15:guide id="10" pos="57">
          <p15:clr>
            <a:srgbClr val="A4A3A4"/>
          </p15:clr>
        </p15:guide>
        <p15:guide id="11" pos="840" userDrawn="1">
          <p15:clr>
            <a:srgbClr val="A4A3A4"/>
          </p15:clr>
        </p15:guide>
        <p15:guide id="12" pos="5472" userDrawn="1">
          <p15:clr>
            <a:srgbClr val="A4A3A4"/>
          </p15:clr>
        </p15:guide>
        <p15:guide id="13" pos="261">
          <p15:clr>
            <a:srgbClr val="A4A3A4"/>
          </p15:clr>
        </p15:guide>
        <p15:guide id="14" orient="horz" pos="180" userDrawn="1">
          <p15:clr>
            <a:srgbClr val="A4A3A4"/>
          </p15:clr>
        </p15:guide>
        <p15:guide id="15" pos="3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6"/>
    <a:srgbClr val="E4E4E4"/>
    <a:srgbClr val="0171BC"/>
    <a:srgbClr val="005294"/>
    <a:srgbClr val="0163A5"/>
    <a:srgbClr val="005DB4"/>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39" autoAdjust="0"/>
    <p:restoredTop sz="78902" autoAdjust="0"/>
  </p:normalViewPr>
  <p:slideViewPr>
    <p:cSldViewPr snapToGrid="0" snapToObjects="1" showGuides="1">
      <p:cViewPr varScale="1">
        <p:scale>
          <a:sx n="118" d="100"/>
          <a:sy n="118" d="100"/>
        </p:scale>
        <p:origin x="1692" y="108"/>
      </p:cViewPr>
      <p:guideLst>
        <p:guide orient="horz" pos="2874"/>
        <p:guide orient="horz" pos="852"/>
        <p:guide orient="horz" pos="84"/>
        <p:guide orient="horz" pos="1140"/>
        <p:guide orient="horz" pos="534"/>
        <p:guide orient="horz" pos="1812"/>
        <p:guide orient="horz" pos="2091"/>
        <p:guide pos="5705"/>
        <p:guide pos="3408"/>
        <p:guide pos="57"/>
        <p:guide pos="840"/>
        <p:guide pos="5472"/>
        <p:guide pos="261"/>
        <p:guide orient="horz" pos="180"/>
        <p:guide pos="31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D. BARTHELMES" userId="c8b21478-9e9f-4b5e-9ed4-4120204bb431" providerId="ADAL" clId="{BFDCAE7C-81A9-4B18-AFCE-5F74649BDD81}"/>
    <pc:docChg chg="undo custSel modSld">
      <pc:chgData name="BRIAN D. BARTHELMES" userId="c8b21478-9e9f-4b5e-9ed4-4120204bb431" providerId="ADAL" clId="{BFDCAE7C-81A9-4B18-AFCE-5F74649BDD81}" dt="2022-07-25T20:58:43.383" v="194" actId="20577"/>
      <pc:docMkLst>
        <pc:docMk/>
      </pc:docMkLst>
      <pc:sldChg chg="delSp modSp mod">
        <pc:chgData name="BRIAN D. BARTHELMES" userId="c8b21478-9e9f-4b5e-9ed4-4120204bb431" providerId="ADAL" clId="{BFDCAE7C-81A9-4B18-AFCE-5F74649BDD81}" dt="2022-07-25T20:56:09.005" v="127" actId="20577"/>
        <pc:sldMkLst>
          <pc:docMk/>
          <pc:sldMk cId="3849295365" sldId="256"/>
        </pc:sldMkLst>
        <pc:spChg chg="mod">
          <ac:chgData name="BRIAN D. BARTHELMES" userId="c8b21478-9e9f-4b5e-9ed4-4120204bb431" providerId="ADAL" clId="{BFDCAE7C-81A9-4B18-AFCE-5F74649BDD81}" dt="2022-07-25T20:56:09.005" v="127" actId="20577"/>
          <ac:spMkLst>
            <pc:docMk/>
            <pc:sldMk cId="3849295365" sldId="256"/>
            <ac:spMk id="3" creationId="{00000000-0000-0000-0000-000000000000}"/>
          </ac:spMkLst>
        </pc:spChg>
        <pc:picChg chg="del">
          <ac:chgData name="BRIAN D. BARTHELMES" userId="c8b21478-9e9f-4b5e-9ed4-4120204bb431" providerId="ADAL" clId="{BFDCAE7C-81A9-4B18-AFCE-5F74649BDD81}" dt="2022-07-25T20:55:22.672" v="0" actId="478"/>
          <ac:picMkLst>
            <pc:docMk/>
            <pc:sldMk cId="3849295365" sldId="256"/>
            <ac:picMk id="6" creationId="{8776BEB1-D836-45D7-A59B-35E60C03BB0E}"/>
          </ac:picMkLst>
        </pc:picChg>
      </pc:sldChg>
      <pc:sldChg chg="mod modShow">
        <pc:chgData name="BRIAN D. BARTHELMES" userId="c8b21478-9e9f-4b5e-9ed4-4120204bb431" providerId="ADAL" clId="{BFDCAE7C-81A9-4B18-AFCE-5F74649BDD81}" dt="2022-07-25T20:56:34.804" v="129" actId="729"/>
        <pc:sldMkLst>
          <pc:docMk/>
          <pc:sldMk cId="596506591" sldId="258"/>
        </pc:sldMkLst>
      </pc:sldChg>
      <pc:sldChg chg="mod modShow">
        <pc:chgData name="BRIAN D. BARTHELMES" userId="c8b21478-9e9f-4b5e-9ed4-4120204bb431" providerId="ADAL" clId="{BFDCAE7C-81A9-4B18-AFCE-5F74649BDD81}" dt="2022-07-25T20:56:46.454" v="130" actId="729"/>
        <pc:sldMkLst>
          <pc:docMk/>
          <pc:sldMk cId="3650782902" sldId="259"/>
        </pc:sldMkLst>
      </pc:sldChg>
      <pc:sldChg chg="mod modShow">
        <pc:chgData name="BRIAN D. BARTHELMES" userId="c8b21478-9e9f-4b5e-9ed4-4120204bb431" providerId="ADAL" clId="{BFDCAE7C-81A9-4B18-AFCE-5F74649BDD81}" dt="2022-07-25T20:57:29.369" v="160" actId="729"/>
        <pc:sldMkLst>
          <pc:docMk/>
          <pc:sldMk cId="3281868723" sldId="272"/>
        </pc:sldMkLst>
      </pc:sldChg>
      <pc:sldChg chg="mod modShow">
        <pc:chgData name="BRIAN D. BARTHELMES" userId="c8b21478-9e9f-4b5e-9ed4-4120204bb431" providerId="ADAL" clId="{BFDCAE7C-81A9-4B18-AFCE-5F74649BDD81}" dt="2022-07-25T20:57:47.552" v="161" actId="729"/>
        <pc:sldMkLst>
          <pc:docMk/>
          <pc:sldMk cId="3181117792" sldId="273"/>
        </pc:sldMkLst>
      </pc:sldChg>
      <pc:sldChg chg="mod modShow">
        <pc:chgData name="BRIAN D. BARTHELMES" userId="c8b21478-9e9f-4b5e-9ed4-4120204bb431" providerId="ADAL" clId="{BFDCAE7C-81A9-4B18-AFCE-5F74649BDD81}" dt="2022-07-25T20:56:15.588" v="128" actId="729"/>
        <pc:sldMkLst>
          <pc:docMk/>
          <pc:sldMk cId="406594545" sldId="4776"/>
        </pc:sldMkLst>
      </pc:sldChg>
      <pc:sldChg chg="modSp mod">
        <pc:chgData name="BRIAN D. BARTHELMES" userId="c8b21478-9e9f-4b5e-9ed4-4120204bb431" providerId="ADAL" clId="{BFDCAE7C-81A9-4B18-AFCE-5F74649BDD81}" dt="2022-07-25T20:58:43.383" v="194" actId="20577"/>
        <pc:sldMkLst>
          <pc:docMk/>
          <pc:sldMk cId="3699178929" sldId="4779"/>
        </pc:sldMkLst>
        <pc:spChg chg="mod">
          <ac:chgData name="BRIAN D. BARTHELMES" userId="c8b21478-9e9f-4b5e-9ed4-4120204bb431" providerId="ADAL" clId="{BFDCAE7C-81A9-4B18-AFCE-5F74649BDD81}" dt="2022-07-25T20:58:43.383" v="194" actId="20577"/>
          <ac:spMkLst>
            <pc:docMk/>
            <pc:sldMk cId="3699178929" sldId="4779"/>
            <ac:spMk id="7" creationId="{BC1B85A9-72B1-4B5A-9774-15884B777476}"/>
          </ac:spMkLst>
        </pc:spChg>
        <pc:spChg chg="mod">
          <ac:chgData name="BRIAN D. BARTHELMES" userId="c8b21478-9e9f-4b5e-9ed4-4120204bb431" providerId="ADAL" clId="{BFDCAE7C-81A9-4B18-AFCE-5F74649BDD81}" dt="2022-07-25T20:58:34.600" v="188" actId="27636"/>
          <ac:spMkLst>
            <pc:docMk/>
            <pc:sldMk cId="3699178929" sldId="4779"/>
            <ac:spMk id="8" creationId="{B3BFADD1-5ABF-4FCE-9E18-797A8FAC0B67}"/>
          </ac:spMkLst>
        </pc:spChg>
      </pc:sldChg>
      <pc:sldChg chg="mod modShow">
        <pc:chgData name="BRIAN D. BARTHELMES" userId="c8b21478-9e9f-4b5e-9ed4-4120204bb431" providerId="ADAL" clId="{BFDCAE7C-81A9-4B18-AFCE-5F74649BDD81}" dt="2022-07-25T20:56:58.653" v="131" actId="729"/>
        <pc:sldMkLst>
          <pc:docMk/>
          <pc:sldMk cId="629208860" sldId="4780"/>
        </pc:sldMkLst>
      </pc:sldChg>
      <pc:sldChg chg="delSp modSp mod">
        <pc:chgData name="BRIAN D. BARTHELMES" userId="c8b21478-9e9f-4b5e-9ed4-4120204bb431" providerId="ADAL" clId="{BFDCAE7C-81A9-4B18-AFCE-5F74649BDD81}" dt="2022-07-25T20:57:18.694" v="159" actId="478"/>
        <pc:sldMkLst>
          <pc:docMk/>
          <pc:sldMk cId="368271668" sldId="4781"/>
        </pc:sldMkLst>
        <pc:spChg chg="mod">
          <ac:chgData name="BRIAN D. BARTHELMES" userId="c8b21478-9e9f-4b5e-9ed4-4120204bb431" providerId="ADAL" clId="{BFDCAE7C-81A9-4B18-AFCE-5F74649BDD81}" dt="2022-07-25T20:57:13.303" v="158" actId="20577"/>
          <ac:spMkLst>
            <pc:docMk/>
            <pc:sldMk cId="368271668" sldId="4781"/>
            <ac:spMk id="10" creationId="{94774B5C-8BAB-41AD-8F30-B1D22D35950E}"/>
          </ac:spMkLst>
        </pc:spChg>
        <pc:spChg chg="del">
          <ac:chgData name="BRIAN D. BARTHELMES" userId="c8b21478-9e9f-4b5e-9ed4-4120204bb431" providerId="ADAL" clId="{BFDCAE7C-81A9-4B18-AFCE-5F74649BDD81}" dt="2022-07-25T20:57:18.694" v="159" actId="478"/>
          <ac:spMkLst>
            <pc:docMk/>
            <pc:sldMk cId="368271668" sldId="4781"/>
            <ac:spMk id="29" creationId="{7A17E452-4F97-4791-AC8E-10BDFF6204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7BC3F8-B82F-A44C-8812-10AE68AE66E2}" type="datetime1">
              <a:rPr lang="en-US" smtClean="0"/>
              <a:t>7/25/2022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5606AC-7420-B146-98CB-ACAB904A2ECC}" type="slidenum">
              <a:rPr lang="en-US" smtClean="0"/>
              <a:t>‹#›</a:t>
            </a:fld>
            <a:endParaRPr lang="en-US" dirty="0"/>
          </a:p>
        </p:txBody>
      </p:sp>
    </p:spTree>
    <p:extLst>
      <p:ext uri="{BB962C8B-B14F-4D97-AF65-F5344CB8AC3E}">
        <p14:creationId xmlns:p14="http://schemas.microsoft.com/office/powerpoint/2010/main" val="29366357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853AB-39FB-374A-A66F-B4E47AAEC760}" type="datetime1">
              <a:rPr lang="en-US" smtClean="0"/>
              <a:t>7/25/2022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6C7D4-655D-BB49-A40A-7D373267EA01}" type="slidenum">
              <a:rPr lang="en-US" smtClean="0"/>
              <a:t>‹#›</a:t>
            </a:fld>
            <a:endParaRPr lang="en-US" dirty="0"/>
          </a:p>
        </p:txBody>
      </p:sp>
    </p:spTree>
    <p:extLst>
      <p:ext uri="{BB962C8B-B14F-4D97-AF65-F5344CB8AC3E}">
        <p14:creationId xmlns:p14="http://schemas.microsoft.com/office/powerpoint/2010/main" val="423848358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18rn0p25nwr6d.cloudfront.net/CIK-0000201533/af208e19-6c4e-4fde-baec-3517849746c6.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5646" y="4447461"/>
            <a:ext cx="6625783" cy="4213384"/>
          </a:xfrm>
        </p:spPr>
        <p:txBody>
          <a:bodyPr/>
          <a:lstStyle/>
          <a:p>
            <a:r>
              <a:rPr lang="en-US" sz="1100" dirty="0"/>
              <a:t>(Source: CMS Energy Form 10-K </a:t>
            </a:r>
            <a:r>
              <a:rPr lang="en-US" sz="1100" dirty="0">
                <a:hlinkClick r:id="rId3"/>
              </a:rPr>
              <a:t>0000811156-22-000048 (d18rn0p25nwr6d.cloudfront.net)</a:t>
            </a:r>
            <a:r>
              <a:rPr lang="en-US" sz="1100" dirty="0"/>
              <a:t>_</a:t>
            </a:r>
          </a:p>
          <a:p>
            <a:endParaRPr lang="en-US" dirty="0"/>
          </a:p>
          <a:p>
            <a:pPr marL="176131" indent="-176131">
              <a:buFont typeface="Arial" panose="020B0604020202020204" pitchFamily="34" charset="0"/>
              <a:buChar char="•"/>
            </a:pPr>
            <a:r>
              <a:rPr lang="en-US" dirty="0"/>
              <a:t>Consumers energy has a strong history of serving the people of Michigan – we have proudly been here since 1886.</a:t>
            </a:r>
          </a:p>
          <a:p>
            <a:pPr marL="176131" indent="-176131">
              <a:buFont typeface="Arial" panose="020B0604020202020204" pitchFamily="34" charset="0"/>
              <a:buChar char="•"/>
            </a:pPr>
            <a:r>
              <a:rPr lang="en-US" dirty="0"/>
              <a:t>We have offices and facilities from Boyne City to South Monroe. My co-workers and I serve millions of customers in nearly every county of Michigan’s lower peninsula.</a:t>
            </a:r>
          </a:p>
          <a:p>
            <a:pPr marL="176131" indent="-176131">
              <a:buFont typeface="Arial" panose="020B0604020202020204" pitchFamily="34" charset="0"/>
              <a:buChar char="•"/>
            </a:pPr>
            <a:r>
              <a:rPr lang="en-US" dirty="0"/>
              <a:t>We are Michiganders through and through, committed to our neighbors in the communities we serve!</a:t>
            </a:r>
          </a:p>
        </p:txBody>
      </p:sp>
      <p:sp>
        <p:nvSpPr>
          <p:cNvPr id="4" name="Slide Number Placeholder 3">
            <a:extLst>
              <a:ext uri="{FF2B5EF4-FFF2-40B4-BE49-F238E27FC236}">
                <a16:creationId xmlns:a16="http://schemas.microsoft.com/office/drawing/2014/main" id="{80C9EBEC-BCFA-4864-82A6-C48137868A45}"/>
              </a:ext>
            </a:extLst>
          </p:cNvPr>
          <p:cNvSpPr>
            <a:spLocks noGrp="1"/>
          </p:cNvSpPr>
          <p:nvPr>
            <p:ph type="sldNum" sz="quarter" idx="5"/>
          </p:nvPr>
        </p:nvSpPr>
        <p:spPr>
          <a:xfrm>
            <a:off x="3702644" y="8893296"/>
            <a:ext cx="3372794" cy="468154"/>
          </a:xfrm>
        </p:spPr>
        <p:txBody>
          <a:bodyPr/>
          <a:lstStyle/>
          <a:p>
            <a:pPr defTabSz="469682">
              <a:defRPr/>
            </a:pPr>
            <a:r>
              <a:rPr lang="en-US" dirty="0">
                <a:solidFill>
                  <a:srgbClr val="FF0000"/>
                </a:solidFill>
                <a:latin typeface="Calibri"/>
              </a:rPr>
              <a:t> NEXT SLIDE: PURPOSE &amp; TRIPLE BOTTOM LINE</a:t>
            </a:r>
          </a:p>
        </p:txBody>
      </p:sp>
    </p:spTree>
    <p:extLst>
      <p:ext uri="{BB962C8B-B14F-4D97-AF65-F5344CB8AC3E}">
        <p14:creationId xmlns:p14="http://schemas.microsoft.com/office/powerpoint/2010/main" val="28529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AN AFFORDABLE WAY TO DRIVE CLEAN ENERGY</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Arial" panose="020B0604020202020204" pitchFamily="34" charset="0"/>
              </a:rPr>
              <a:t>No upfront costs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Advance the development of renewable energy without the upfront costs and long-term maintenance of owning your own renewable energy system.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effectLst/>
              <a:latin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Arial" panose="020B0604020202020204" pitchFamily="34" charset="0"/>
              </a:rPr>
              <a:t>Cost effective rates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You’ll match your energy use with zero-carbon energy generated from wind or solar resources at a fixed subscription rate. That rate is based on a percentage of your company’s overall energy use. (The historical net premium is -$0.01/kWh.) You can even receive energy and capacity credits back on your bill, depending on market pricing for the energy generated, which can be used to offset the cost of your premium.</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effectLst/>
              <a:latin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MEET YOUR SUSTAINABILITY GOALS WITHOUT IMPACTING YOUR BUSINESS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Arial" panose="020B0604020202020204" pitchFamily="34" charset="0"/>
              </a:rPr>
              <a:t>Hassle-Free</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We will validate your renewable energy investment with zero paperwork. Renewable Energy Credits (RECs) will be retired on your behalf, and we’ll provide the documentation you need to support your carbon accounting standards.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effectLst/>
              <a:latin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Arial" panose="020B0604020202020204" pitchFamily="34" charset="0"/>
              </a:rPr>
              <a:t>Flexible</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Make a commitment for a minimum of 10 years or up to 20 years, depending on your sustainability goals. Enroll in 5% increments from 20% up to 100% of your annual energy use. Since the contract is based on that percentage, you will not see any penalty with any rise or fall of your energy use — the contract will move with your business.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effectLst/>
              <a:latin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Arial" panose="020B0604020202020204" pitchFamily="34" charset="0"/>
              </a:rPr>
              <a:t>Turnkey</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Make a difference without making an impact on your operations. No turbines or solar arrays need to be constructed on your property. Plus there’s no need to modify your existing electric infrastructure, leaving your business untouched.</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effectLst/>
              <a:latin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MAKE A DIFFERENCE TO MICHIGAN</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Arial" panose="020B0604020202020204" pitchFamily="34" charset="0"/>
              </a:rPr>
              <a:t>Customer-driven</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Offset your carbon footprint by bringing new renewable energy resources to Michigan, helping our energy system become cleaner, faster.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effectLst/>
              <a:latin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Arial" panose="020B0604020202020204" pitchFamily="34" charset="0"/>
              </a:rPr>
              <a:t>Michigan-based</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Arial" panose="020B0604020202020204" pitchFamily="34" charset="0"/>
              </a:rPr>
              <a:t>Program participation gives your company the ability to showcase specific wind or solar resources in Michigan as you meet your sustainability goals — so you can demonstrate your commitment to our communities and economy as your join decarbonization efforts.</a:t>
            </a:r>
            <a:endParaRPr lang="en-US" sz="1200" dirty="0"/>
          </a:p>
        </p:txBody>
      </p:sp>
    </p:spTree>
    <p:extLst>
      <p:ext uri="{BB962C8B-B14F-4D97-AF65-F5344CB8AC3E}">
        <p14:creationId xmlns:p14="http://schemas.microsoft.com/office/powerpoint/2010/main" val="316013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Tree>
    <p:extLst>
      <p:ext uri="{BB962C8B-B14F-4D97-AF65-F5344CB8AC3E}">
        <p14:creationId xmlns:p14="http://schemas.microsoft.com/office/powerpoint/2010/main" val="3970179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solidFill>
                  <a:schemeClr val="tx1">
                    <a:lumMod val="50000"/>
                  </a:schemeClr>
                </a:solidFill>
              </a:rPr>
              <a:t>You can improve operational efficiencies by reducing energy waste, optimizing energy rates and meeting your sustainability goals through a variety of programs. We’re here to help with all of it. </a:t>
            </a:r>
          </a:p>
          <a:p>
            <a:pPr>
              <a:spcAft>
                <a:spcPts val="0"/>
              </a:spcAft>
            </a:pPr>
            <a:endParaRPr lang="en-US" dirty="0">
              <a:solidFill>
                <a:schemeClr val="tx1">
                  <a:lumMod val="50000"/>
                </a:schemeClr>
              </a:solidFill>
            </a:endParaRPr>
          </a:p>
          <a:p>
            <a:pPr>
              <a:spcAft>
                <a:spcPts val="0"/>
              </a:spcAft>
            </a:pPr>
            <a:r>
              <a:rPr lang="en-US" dirty="0">
                <a:solidFill>
                  <a:schemeClr val="tx1">
                    <a:lumMod val="50000"/>
                  </a:schemeClr>
                </a:solidFill>
              </a:rPr>
              <a:t>Our energy experts will work with you to understand your goals, operations and long-term plans to create an integrated solution that balances operational efficiencies with clean, renewable energy.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can count on us to help you save on energy costs and meet your sustainability needs for the years to come.</a:t>
            </a:r>
          </a:p>
          <a:p>
            <a:endParaRPr lang="en-US" dirty="0"/>
          </a:p>
        </p:txBody>
      </p:sp>
    </p:spTree>
    <p:extLst>
      <p:ext uri="{BB962C8B-B14F-4D97-AF65-F5344CB8AC3E}">
        <p14:creationId xmlns:p14="http://schemas.microsoft.com/office/powerpoint/2010/main" val="218314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Business Demand Response </a:t>
            </a:r>
          </a:p>
          <a:p>
            <a:pPr marL="628650" lvl="1" indent="-171450">
              <a:buFont typeface="Arial" panose="020B0604020202020204" pitchFamily="34" charset="0"/>
              <a:buChar char="•"/>
            </a:pPr>
            <a:r>
              <a:rPr lang="en-US" dirty="0"/>
              <a:t>Commit to summertime load reductions when notified in advance</a:t>
            </a:r>
            <a:r>
              <a:rPr lang="en-US" baseline="0" dirty="0"/>
              <a:t> in June through September.</a:t>
            </a:r>
            <a:endParaRPr lang="en-US" dirty="0"/>
          </a:p>
          <a:p>
            <a:pPr marL="628650" lvl="1" indent="-171450">
              <a:buFont typeface="Arial" panose="020B0604020202020204" pitchFamily="34" charset="0"/>
              <a:buChar char="•"/>
            </a:pPr>
            <a:r>
              <a:rPr lang="en-US" baseline="0" dirty="0"/>
              <a:t>Take advantage of standby generators when savings are significant.</a:t>
            </a:r>
          </a:p>
          <a:p>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Advance Event Notification</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30 minute notice -12 hour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precautionary email</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Payment</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$25/kW-paid at end of MISO season on your bill (Nov 2021)</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Curtailment 750kW = $18,900</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could not curtail all 750kW, you could curtail 105kW and still be money ahead.  </a:t>
            </a:r>
            <a:endParaRPr lang="en-US" sz="11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dirty="0">
              <a:solidFill>
                <a:schemeClr val="tx1"/>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Tree>
    <p:extLst>
      <p:ext uri="{BB962C8B-B14F-4D97-AF65-F5344CB8AC3E}">
        <p14:creationId xmlns:p14="http://schemas.microsoft.com/office/powerpoint/2010/main" val="316013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Business Energy Waste Reduction: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What is it?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Important component of the Company’s Clean Energy Plan.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us, it’s helping you get the most value out of the energy we provide to you.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Since 2009, more than 46,000 businesses have received an incentive for their participation.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Why it’s valuable?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Since 2009, businesses have received over $250 million incentives with on-bill business customer savings of $1.3 billion.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 cheapest kWh is the one not used.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We can talk more about Energy Waste Reduction anytime.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472025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is the Meijer East Lansing DCFC site which received a $70K rebate from the first round of PowerMIDrive.</a:t>
            </a:r>
          </a:p>
        </p:txBody>
      </p:sp>
    </p:spTree>
    <p:extLst>
      <p:ext uri="{BB962C8B-B14F-4D97-AF65-F5344CB8AC3E}">
        <p14:creationId xmlns:p14="http://schemas.microsoft.com/office/powerpoint/2010/main" val="1271161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is the Meijer East Lansing DCFC site which received a $70K rebate from the first round of PowerMIDrive.</a:t>
            </a:r>
          </a:p>
        </p:txBody>
      </p:sp>
    </p:spTree>
    <p:extLst>
      <p:ext uri="{BB962C8B-B14F-4D97-AF65-F5344CB8AC3E}">
        <p14:creationId xmlns:p14="http://schemas.microsoft.com/office/powerpoint/2010/main" val="3022123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35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212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6672" y="4447461"/>
            <a:ext cx="6553988" cy="4213384"/>
          </a:xfrm>
        </p:spPr>
        <p:txBody>
          <a:bodyPr/>
          <a:lstStyle/>
          <a:p>
            <a:pPr marL="176131" indent="-176131">
              <a:buFont typeface="Arial" panose="020B0604020202020204" pitchFamily="34" charset="0"/>
              <a:buChar char="•"/>
            </a:pPr>
            <a:r>
              <a:rPr lang="en-US" dirty="0"/>
              <a:t>At Consumers Energy our work is guided by our purpose: World Class Performance Delivering Hometown Service.</a:t>
            </a:r>
          </a:p>
          <a:p>
            <a:pPr marL="176131" indent="-176131">
              <a:buFont typeface="Arial" panose="020B0604020202020204" pitchFamily="34" charset="0"/>
              <a:buChar char="•"/>
            </a:pPr>
            <a:r>
              <a:rPr lang="en-US" dirty="0"/>
              <a:t>We measure the success of our purpose through elements of the triple bottom line: people, planet, and prosperity.</a:t>
            </a:r>
          </a:p>
        </p:txBody>
      </p:sp>
      <p:sp>
        <p:nvSpPr>
          <p:cNvPr id="4" name="Slide Number Placeholder 3">
            <a:extLst>
              <a:ext uri="{FF2B5EF4-FFF2-40B4-BE49-F238E27FC236}">
                <a16:creationId xmlns:a16="http://schemas.microsoft.com/office/drawing/2014/main" id="{B803310F-91A3-47BA-96D0-E2401F4C965A}"/>
              </a:ext>
            </a:extLst>
          </p:cNvPr>
          <p:cNvSpPr>
            <a:spLocks noGrp="1"/>
          </p:cNvSpPr>
          <p:nvPr>
            <p:ph type="sldNum" sz="quarter" idx="5"/>
          </p:nvPr>
        </p:nvSpPr>
        <p:spPr/>
        <p:txBody>
          <a:bodyPr/>
          <a:lstStyle/>
          <a:p>
            <a:pPr defTabSz="469682">
              <a:defRPr/>
            </a:pPr>
            <a:r>
              <a:rPr lang="en-US" dirty="0">
                <a:solidFill>
                  <a:srgbClr val="FF0000"/>
                </a:solidFill>
                <a:latin typeface="Calibri"/>
              </a:rPr>
              <a:t>NEXT SLIDE: PEOPLE</a:t>
            </a:r>
          </a:p>
        </p:txBody>
      </p:sp>
    </p:spTree>
    <p:extLst>
      <p:ext uri="{BB962C8B-B14F-4D97-AF65-F5344CB8AC3E}">
        <p14:creationId xmlns:p14="http://schemas.microsoft.com/office/powerpoint/2010/main" val="30837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6415" y="4447461"/>
            <a:ext cx="6615526" cy="4213384"/>
          </a:xfrm>
        </p:spPr>
        <p:txBody>
          <a:bodyPr/>
          <a:lstStyle/>
          <a:p>
            <a:pPr marL="176131" indent="-176131">
              <a:buFont typeface="Arial" panose="020B0604020202020204" pitchFamily="34" charset="0"/>
              <a:buChar char="•"/>
            </a:pPr>
            <a:r>
              <a:rPr lang="en-US" dirty="0"/>
              <a:t>Our people make our company special. The team is made up of 9,500 individuals who are highly trained, skilled, and engaged.</a:t>
            </a:r>
          </a:p>
          <a:p>
            <a:pPr marL="176131" indent="-176131">
              <a:buFont typeface="Arial" panose="020B0604020202020204" pitchFamily="34" charset="0"/>
              <a:buChar char="•"/>
            </a:pPr>
            <a:r>
              <a:rPr lang="en-US" dirty="0"/>
              <a:t>I am thankful for a workforce who cares so deeply about our customers, their hearts of service are what ensures we are delivering on our purpose and creating  first quartile customer experiences – every time. They are a committed group.</a:t>
            </a:r>
          </a:p>
          <a:p>
            <a:pPr marL="176131" indent="-176131">
              <a:buFont typeface="Arial" panose="020B0604020202020204" pitchFamily="34" charset="0"/>
              <a:buChar char="•"/>
            </a:pPr>
            <a:r>
              <a:rPr lang="en-US" dirty="0"/>
              <a:t>And the company is committed to them. We were recently recognized by Forbes as one of America’s Best Employers and we have received similar accolades from the publication as it relates to women in the workplace and diversity, equity and inclusion. </a:t>
            </a:r>
          </a:p>
          <a:p>
            <a:pPr marL="176131" indent="-176131">
              <a:buFont typeface="Arial" panose="020B0604020202020204" pitchFamily="34" charset="0"/>
              <a:buChar char="•"/>
            </a:pPr>
            <a:r>
              <a:rPr lang="en-US" dirty="0"/>
              <a:t>I am a firm believer in different points of view, and ideas coming together actually make us stronger and help us to deliver on results. Our team has proven that – whether it’s a working mom, military veteran, minority – a person’s individual experiences and knowledge are welcome at Consumers Energy in order to help us better serve Michigan.</a:t>
            </a:r>
          </a:p>
        </p:txBody>
      </p:sp>
      <p:sp>
        <p:nvSpPr>
          <p:cNvPr id="4" name="Slide Number Placeholder 3">
            <a:extLst>
              <a:ext uri="{FF2B5EF4-FFF2-40B4-BE49-F238E27FC236}">
                <a16:creationId xmlns:a16="http://schemas.microsoft.com/office/drawing/2014/main" id="{85AB807A-32D3-44A3-9639-B9BBB5421820}"/>
              </a:ext>
            </a:extLst>
          </p:cNvPr>
          <p:cNvSpPr>
            <a:spLocks noGrp="1"/>
          </p:cNvSpPr>
          <p:nvPr>
            <p:ph type="sldNum" sz="quarter" idx="5"/>
          </p:nvPr>
        </p:nvSpPr>
        <p:spPr/>
        <p:txBody>
          <a:bodyPr/>
          <a:lstStyle/>
          <a:p>
            <a:pPr defTabSz="469682">
              <a:defRPr/>
            </a:pPr>
            <a:r>
              <a:rPr lang="en-US" dirty="0">
                <a:solidFill>
                  <a:srgbClr val="FF0000"/>
                </a:solidFill>
                <a:latin typeface="Calibri"/>
              </a:rPr>
              <a:t>NEXT SLIDE: PLANET</a:t>
            </a:r>
          </a:p>
        </p:txBody>
      </p:sp>
    </p:spTree>
    <p:extLst>
      <p:ext uri="{BB962C8B-B14F-4D97-AF65-F5344CB8AC3E}">
        <p14:creationId xmlns:p14="http://schemas.microsoft.com/office/powerpoint/2010/main" val="597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171" y="4447461"/>
            <a:ext cx="6290733" cy="4213384"/>
          </a:xfrm>
        </p:spPr>
        <p:txBody>
          <a:bodyPr/>
          <a:lstStyle/>
          <a:p>
            <a:pPr marL="176131" indent="-176131">
              <a:buFont typeface="Arial" panose="020B0604020202020204" pitchFamily="34" charset="0"/>
              <a:buChar char="•"/>
            </a:pPr>
            <a:r>
              <a:rPr lang="en-US" dirty="0"/>
              <a:t>The final component of how we measure success through the triple bottom line is through the actions we are taking to serve the planet. </a:t>
            </a:r>
          </a:p>
          <a:p>
            <a:pPr marL="176131" indent="-176131">
              <a:buFont typeface="Arial" panose="020B0604020202020204" pitchFamily="34" charset="0"/>
              <a:buChar char="•"/>
            </a:pPr>
            <a:r>
              <a:rPr lang="en-US" dirty="0"/>
              <a:t>Our Clean Energy Plan is industry-leading. Because of it we are seizing a once-in-a-generation opportunity to redefine our company and to help reshape Michigan’s energy future:</a:t>
            </a:r>
          </a:p>
          <a:p>
            <a:pPr marL="176131" indent="-176131">
              <a:buFont typeface="Arial" panose="020B0604020202020204" pitchFamily="34" charset="0"/>
              <a:buChar char="•"/>
            </a:pPr>
            <a:r>
              <a:rPr lang="en-US" dirty="0"/>
              <a:t>Through the work we are committed to:</a:t>
            </a:r>
          </a:p>
          <a:p>
            <a:pPr marL="645812" lvl="1" indent="-176131">
              <a:buFont typeface="Arial" panose="020B0604020202020204" pitchFamily="34" charset="0"/>
              <a:buChar char="•"/>
            </a:pPr>
            <a:r>
              <a:rPr lang="en-US" dirty="0"/>
              <a:t>Supplying cleaner electricity faster and more reliably to our state’s homes and businesses over the next 20 years.</a:t>
            </a:r>
          </a:p>
          <a:p>
            <a:pPr marL="645812" lvl="1" indent="-176131">
              <a:buFont typeface="Arial" panose="020B0604020202020204" pitchFamily="34" charset="0"/>
              <a:buChar char="•"/>
            </a:pPr>
            <a:r>
              <a:rPr lang="en-US" dirty="0"/>
              <a:t>Protecting the environment for generations of Michiganders.</a:t>
            </a:r>
          </a:p>
          <a:p>
            <a:pPr marL="645812" lvl="1" indent="-176131">
              <a:buFont typeface="Arial" panose="020B0604020202020204" pitchFamily="34" charset="0"/>
              <a:buChar char="•"/>
            </a:pPr>
            <a:r>
              <a:rPr lang="en-US" dirty="0"/>
              <a:t>Ensuring affordability in the transition.</a:t>
            </a:r>
          </a:p>
          <a:p>
            <a:pPr marL="176131" indent="-176131">
              <a:buFont typeface="Arial" panose="020B0604020202020204" pitchFamily="34" charset="0"/>
              <a:buChar char="•"/>
            </a:pPr>
            <a:r>
              <a:rPr lang="en-US" dirty="0"/>
              <a:t>It is a solid and well rounded plan, retiring coal, expanding renewables, ensuring net zero carbon emissions, modernizing the grid and utilizing battery storage.</a:t>
            </a:r>
          </a:p>
          <a:p>
            <a:pPr marL="176131" indent="-176131">
              <a:buFont typeface="Arial" panose="020B0604020202020204" pitchFamily="34" charset="0"/>
              <a:buChar char="•"/>
            </a:pPr>
            <a:r>
              <a:rPr lang="en-US" dirty="0"/>
              <a:t>Greg Salisbury, our Vice President of Gas Engineering and Supply, is going to spend the next few minutes going into more details about our commitments to the planet before we open it up to some Q&amp;A.</a:t>
            </a:r>
          </a:p>
          <a:p>
            <a:pPr marL="176131" indent="-176131">
              <a:buFont typeface="Arial" panose="020B0604020202020204" pitchFamily="34" charset="0"/>
              <a:buChar char="•"/>
            </a:pPr>
            <a:r>
              <a:rPr lang="en-US" dirty="0"/>
              <a:t>(Hand it over to Greg, then join Greg for Q&amp;A)</a:t>
            </a:r>
          </a:p>
        </p:txBody>
      </p:sp>
      <p:sp>
        <p:nvSpPr>
          <p:cNvPr id="4" name="Slide Number Placeholder 3">
            <a:extLst>
              <a:ext uri="{FF2B5EF4-FFF2-40B4-BE49-F238E27FC236}">
                <a16:creationId xmlns:a16="http://schemas.microsoft.com/office/drawing/2014/main" id="{BB493509-2CCF-4B0B-A40D-A5F787E96E79}"/>
              </a:ext>
            </a:extLst>
          </p:cNvPr>
          <p:cNvSpPr>
            <a:spLocks noGrp="1"/>
          </p:cNvSpPr>
          <p:nvPr>
            <p:ph type="sldNum" sz="quarter" idx="5"/>
          </p:nvPr>
        </p:nvSpPr>
        <p:spPr/>
        <p:txBody>
          <a:bodyPr/>
          <a:lstStyle/>
          <a:p>
            <a:pPr defTabSz="469682">
              <a:defRPr/>
            </a:pPr>
            <a:r>
              <a:rPr lang="en-US" dirty="0">
                <a:solidFill>
                  <a:srgbClr val="FF0000"/>
                </a:solidFill>
                <a:latin typeface="Calibri"/>
              </a:rPr>
              <a:t>NEXT SLIDE: PROSPERITY</a:t>
            </a:r>
          </a:p>
        </p:txBody>
      </p:sp>
    </p:spTree>
    <p:extLst>
      <p:ext uri="{BB962C8B-B14F-4D97-AF65-F5344CB8AC3E}">
        <p14:creationId xmlns:p14="http://schemas.microsoft.com/office/powerpoint/2010/main" val="2098034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7525" y="4213385"/>
            <a:ext cx="6683904" cy="5149690"/>
          </a:xfrm>
        </p:spPr>
        <p:txBody>
          <a:bodyPr/>
          <a:lstStyle/>
          <a:p>
            <a:pPr marL="176131" indent="-176131">
              <a:buFont typeface="Arial" panose="020B0604020202020204" pitchFamily="34" charset="0"/>
              <a:buChar char="•"/>
            </a:pPr>
            <a:r>
              <a:rPr lang="en-US" dirty="0"/>
              <a:t>Everything we do is with Michigan in mind.</a:t>
            </a:r>
          </a:p>
          <a:p>
            <a:pPr marL="176131" indent="-176131">
              <a:buFont typeface="Arial" panose="020B0604020202020204" pitchFamily="34" charset="0"/>
              <a:buChar char="•"/>
            </a:pPr>
            <a:r>
              <a:rPr lang="en-US" dirty="0"/>
              <a:t>Whether it is expanding new load, partnering with the MEDC to commit to spending with local businesses or through our Foundation work, we want Michigan to prosper.</a:t>
            </a:r>
          </a:p>
          <a:p>
            <a:pPr marL="176131" indent="-176131">
              <a:buFont typeface="Arial" panose="020B0604020202020204" pitchFamily="34" charset="0"/>
              <a:buChar char="•"/>
            </a:pPr>
            <a:r>
              <a:rPr lang="en-US" dirty="0"/>
              <a:t>Let me tell you about a few organizations the Consumers Energy Foundation has focused on in service of prosperity:</a:t>
            </a:r>
          </a:p>
          <a:p>
            <a:pPr marL="407710" lvl="1" indent="-110897">
              <a:buFont typeface="Arial" panose="020B0604020202020204" pitchFamily="34" charset="0"/>
              <a:buChar char="•"/>
            </a:pPr>
            <a:r>
              <a:rPr lang="en-US" b="1" dirty="0"/>
              <a:t>Michigan FFA (building talent)</a:t>
            </a:r>
          </a:p>
          <a:p>
            <a:pPr marL="645812" lvl="1" indent="-176131">
              <a:buFont typeface="Arial" panose="020B0604020202020204" pitchFamily="34" charset="0"/>
              <a:buChar char="•"/>
            </a:pPr>
            <a:r>
              <a:rPr lang="en-US" dirty="0"/>
              <a:t>Since 1995, Consumers Energy and the Consumers Energy Foundation have provided more than $450,000 supporting the Michigan FFA through sponsorship of leadership programs, support of the state convention and development of FFA members in leadership</a:t>
            </a:r>
          </a:p>
          <a:p>
            <a:pPr marL="645812" lvl="1" indent="-176131">
              <a:buFont typeface="Arial" panose="020B0604020202020204" pitchFamily="34" charset="0"/>
              <a:buChar char="•"/>
            </a:pPr>
            <a:r>
              <a:rPr lang="en-US" dirty="0"/>
              <a:t>We have had several employees actively involved with the Michigan FFA through the years as board members for the Michigan FFA Foundation and Michigan FFA Association, serving as judges for FFA skills contests at all levels and serving as mentors and supporters of young leaders in agriculture</a:t>
            </a:r>
          </a:p>
          <a:p>
            <a:pPr marL="645812" lvl="1" indent="-176131">
              <a:buFont typeface="Arial" panose="020B0604020202020204" pitchFamily="34" charset="0"/>
              <a:buChar char="•"/>
            </a:pPr>
            <a:r>
              <a:rPr lang="en-US" dirty="0"/>
              <a:t>We proudly join so many other supporters of the Michigan FFA – Michigan Farm Bureau, AgroLiquid, Greenstone Farm Credit Services and so many others</a:t>
            </a:r>
          </a:p>
          <a:p>
            <a:pPr marL="176131" indent="-176131">
              <a:buFont typeface="Arial" panose="020B0604020202020204" pitchFamily="34" charset="0"/>
              <a:buChar char="•"/>
            </a:pPr>
            <a:endParaRPr lang="en-US" dirty="0"/>
          </a:p>
          <a:p>
            <a:pPr marL="407710" lvl="1" indent="-110897">
              <a:buFont typeface="Arial" panose="020B0604020202020204" pitchFamily="34" charset="0"/>
              <a:buChar char="•"/>
            </a:pPr>
            <a:r>
              <a:rPr lang="en-US" b="1" dirty="0"/>
              <a:t>Michigan Centennial Farm Program (honoring farms)</a:t>
            </a:r>
          </a:p>
          <a:p>
            <a:pPr marL="645812" lvl="1" indent="-176131">
              <a:buFont typeface="Arial" panose="020B0604020202020204" pitchFamily="34" charset="0"/>
              <a:buChar char="•"/>
            </a:pPr>
            <a:r>
              <a:rPr lang="en-US" dirty="0"/>
              <a:t>For decades the company has supported the Michigan Centennial Farm program</a:t>
            </a:r>
          </a:p>
          <a:p>
            <a:pPr marL="645812" lvl="1" indent="-176131">
              <a:buFont typeface="Arial" panose="020B0604020202020204" pitchFamily="34" charset="0"/>
              <a:buChar char="•"/>
            </a:pPr>
            <a:r>
              <a:rPr lang="en-US" dirty="0"/>
              <a:t>We are honored to work with the Historical Society of Michigan since 2008 to recognize farms that have remained in the same family for 100 years or more</a:t>
            </a:r>
          </a:p>
          <a:p>
            <a:pPr marL="645812" lvl="1" indent="-176131">
              <a:buFont typeface="Arial" panose="020B0604020202020204" pitchFamily="34" charset="0"/>
              <a:buChar char="•"/>
            </a:pPr>
            <a:r>
              <a:rPr lang="en-US" dirty="0"/>
              <a:t>In 2021 alone, 125 farms were recognized with this distinction within Consumers Energy’s service territory (includes 100 yr recognition and 125 yr recognition)</a:t>
            </a:r>
          </a:p>
          <a:p>
            <a:pPr marL="176131" indent="-176131">
              <a:buFont typeface="Arial" panose="020B0604020202020204" pitchFamily="34" charset="0"/>
              <a:buChar char="•"/>
            </a:pPr>
            <a:endParaRPr lang="en-US" dirty="0"/>
          </a:p>
          <a:p>
            <a:pPr marL="407710" lvl="1" indent="-110897">
              <a:buFont typeface="Arial" panose="020B0604020202020204" pitchFamily="34" charset="0"/>
              <a:buChar char="•"/>
            </a:pPr>
            <a:r>
              <a:rPr lang="en-US" b="1" dirty="0"/>
              <a:t>Michigan Farm Bureau (supporting ag education)</a:t>
            </a:r>
          </a:p>
          <a:p>
            <a:pPr marL="645812" lvl="1" indent="-176131">
              <a:buFont typeface="Arial" panose="020B0604020202020204" pitchFamily="34" charset="0"/>
              <a:buChar char="•"/>
            </a:pPr>
            <a:r>
              <a:rPr lang="en-US" dirty="0"/>
              <a:t>Our foundation provided $50,000 to support the Michigan Foundation for Agriculture and the first FARM Science lab. (Mobile Food Agriculture &amp; Resources in Motion – science lab on wheels teaching kids about agriculture)</a:t>
            </a:r>
          </a:p>
        </p:txBody>
      </p:sp>
      <p:sp>
        <p:nvSpPr>
          <p:cNvPr id="4" name="Slide Number Placeholder 3">
            <a:extLst>
              <a:ext uri="{FF2B5EF4-FFF2-40B4-BE49-F238E27FC236}">
                <a16:creationId xmlns:a16="http://schemas.microsoft.com/office/drawing/2014/main" id="{DA041E5E-6981-4D4C-A8E2-AE657568AD74}"/>
              </a:ext>
            </a:extLst>
          </p:cNvPr>
          <p:cNvSpPr>
            <a:spLocks noGrp="1"/>
          </p:cNvSpPr>
          <p:nvPr>
            <p:ph type="sldNum" sz="quarter" idx="5"/>
          </p:nvPr>
        </p:nvSpPr>
        <p:spPr/>
        <p:txBody>
          <a:bodyPr/>
          <a:lstStyle/>
          <a:p>
            <a:pPr defTabSz="469682">
              <a:defRPr/>
            </a:pPr>
            <a:r>
              <a:rPr lang="en-US" dirty="0">
                <a:solidFill>
                  <a:srgbClr val="FF0000"/>
                </a:solidFill>
                <a:latin typeface="Calibri"/>
              </a:rPr>
              <a:t>NEXT SLIDE: TRANSITION TO GREG</a:t>
            </a:r>
          </a:p>
        </p:txBody>
      </p:sp>
    </p:spTree>
    <p:extLst>
      <p:ext uri="{BB962C8B-B14F-4D97-AF65-F5344CB8AC3E}">
        <p14:creationId xmlns:p14="http://schemas.microsoft.com/office/powerpoint/2010/main" val="249557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We recently updated our 20-year strategic road map to protect Michigan’s environment.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Clean Energy Plan is a sea change that will transform our operations and create a brighter energy future for Michigan. Accelerating the end of coal use to 2025, dramatically  boosting  the  contribution  of  solar energy  and  using  natural gas as a bridge fuel will help us meet the state’s energy needs reliably while protecting the environment for generations  to  come.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22741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Accelerating the end of coal use to 2025, dramatically boosting the contribution of solar energy and using natural gas as a bridge fuel will help us meet the state’s energy needs reliably while protecting the environment for generations to come. </a:t>
            </a:r>
          </a:p>
          <a:p>
            <a:pPr marL="171450" indent="-171450">
              <a:buFont typeface="Arial" panose="020B0604020202020204" pitchFamily="34" charset="0"/>
              <a:buChar char="•"/>
            </a:pPr>
            <a:r>
              <a:rPr lang="en-US" dirty="0"/>
              <a:t>By 2040, clean, renewable fuel sources such as solar and wind will comprise more than 60 percent of our electric capacity. </a:t>
            </a:r>
          </a:p>
          <a:p>
            <a:pPr marL="171450" indent="-171450">
              <a:buFont typeface="Arial" panose="020B0604020202020204" pitchFamily="34" charset="0"/>
              <a:buChar char="•"/>
            </a:pPr>
            <a:r>
              <a:rPr lang="en-US" dirty="0"/>
              <a:t>Combining that growth with advances in energy storage and customer efficiency will allow us to meet customers needs with 90 percent clean energy resources.</a:t>
            </a:r>
          </a:p>
        </p:txBody>
      </p:sp>
    </p:spTree>
    <p:extLst>
      <p:ext uri="{BB962C8B-B14F-4D97-AF65-F5344CB8AC3E}">
        <p14:creationId xmlns:p14="http://schemas.microsoft.com/office/powerpoint/2010/main" val="228111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Energy efficiency and demand response will continue to play significant roles in our generation portfolio as we retire coal plants. These virtual “power plants” will help us reduce energy demand and manage customer load efficiently and effectively.</a:t>
            </a:r>
          </a:p>
          <a:p>
            <a:pPr marL="171450" lvl="0"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We plan to ramp up demand response programs, which provide a system of rewards for customers to use energy at the right times. These programs will significantly lower our overall need to build new power plants over the next several years.  </a:t>
            </a:r>
          </a:p>
          <a:p>
            <a:pPr marL="171450" lvl="0"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And we plan to make the grid more energy efficient, lowering Michigan’s overall need for power plants.  </a:t>
            </a:r>
          </a:p>
          <a:p>
            <a:pPr marL="171450" lvl="0" indent="-171450" algn="l" defTabSz="457200" rtl="0" eaLnBrk="1" latinLnBrk="0" hangingPunct="1">
              <a:buFont typeface="Arial" panose="020B0604020202020204" pitchFamily="34" charset="0"/>
              <a:buChar char="•"/>
            </a:pPr>
            <a:r>
              <a:rPr lang="en-US" dirty="0"/>
              <a:t>By 2040, customer efficiency programs and battery storage would account for nearly 30 percent of our electric capacity.</a:t>
            </a:r>
          </a:p>
          <a:p>
            <a:endParaRPr lang="en-US" dirty="0"/>
          </a:p>
        </p:txBody>
      </p:sp>
    </p:spTree>
    <p:extLst>
      <p:ext uri="{BB962C8B-B14F-4D97-AF65-F5344CB8AC3E}">
        <p14:creationId xmlns:p14="http://schemas.microsoft.com/office/powerpoint/2010/main" val="280458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Tapping clean, renewable fuel sources for electricity — especially solar power — is the key to building a brighter energy future for Michigan. That’s why our plan dramatically expands the amount of renewable energy we’ll supply to customers in the coming decades.</a:t>
            </a:r>
          </a:p>
          <a:p>
            <a:pPr marL="171450" lvl="0"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Our plan forecasts renewable energy capacity levels of: </a:t>
            </a:r>
          </a:p>
          <a:p>
            <a:pPr marL="628650" lvl="1"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35 percent by 2025</a:t>
            </a:r>
          </a:p>
          <a:p>
            <a:pPr marL="628650" lvl="1"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47 percent by 2030</a:t>
            </a:r>
          </a:p>
          <a:p>
            <a:pPr marL="628650" lvl="1"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63 percent by 2040</a:t>
            </a:r>
          </a:p>
          <a:p>
            <a:pPr marL="171450" lvl="0" indent="-171450" algn="l" defTabSz="4572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The rapid transition to clean, renewable sources includes the addition of 7,800 megawatts of solar power. Our solar ramp-up has started and will continue throughout the 2020s. </a:t>
            </a:r>
            <a:endParaRPr lang="en-US" dirty="0"/>
          </a:p>
        </p:txBody>
      </p:sp>
    </p:spTree>
    <p:extLst>
      <p:ext uri="{BB962C8B-B14F-4D97-AF65-F5344CB8AC3E}">
        <p14:creationId xmlns:p14="http://schemas.microsoft.com/office/powerpoint/2010/main" val="1010643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2286" y="0"/>
            <a:ext cx="9144000" cy="5143500"/>
          </a:xfrm>
          <a:prstGeom prst="rect">
            <a:avLst/>
          </a:prstGeom>
          <a:pattFill prst="ltDnDiag">
            <a:fgClr>
              <a:srgbClr val="E1E4E5"/>
            </a:fgClr>
            <a:bgClr>
              <a:schemeClr val="bg1"/>
            </a:bgClr>
          </a:patt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8" name="Rectangle 7"/>
          <p:cNvSpPr/>
          <p:nvPr userDrawn="1"/>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Title Green@300.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18" y="4042833"/>
            <a:ext cx="9166636" cy="1102867"/>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5199" y="1167353"/>
            <a:ext cx="1850455" cy="494676"/>
          </a:xfrm>
          <a:prstGeom prst="rect">
            <a:avLst/>
          </a:prstGeom>
        </p:spPr>
      </p:pic>
      <p:sp>
        <p:nvSpPr>
          <p:cNvPr id="2" name="Title 1"/>
          <p:cNvSpPr>
            <a:spLocks noGrp="1"/>
          </p:cNvSpPr>
          <p:nvPr>
            <p:ph type="ctrTitle" hasCustomPrompt="1"/>
          </p:nvPr>
        </p:nvSpPr>
        <p:spPr>
          <a:xfrm>
            <a:off x="685800" y="1223963"/>
            <a:ext cx="7772400" cy="1102519"/>
          </a:xfrm>
        </p:spPr>
        <p:txBody>
          <a:bodyPr/>
          <a:lstStyle>
            <a:lvl1pPr algn="r">
              <a:defRPr sz="4000" b="1" baseline="0">
                <a:solidFill>
                  <a:srgbClr val="0163A5"/>
                </a:solidFill>
              </a:defRPr>
            </a:lvl1pPr>
          </a:lstStyle>
          <a:p>
            <a:r>
              <a:rPr lang="en-US" dirty="0"/>
              <a:t>Click to enter presentation title</a:t>
            </a:r>
          </a:p>
        </p:txBody>
      </p:sp>
      <p:sp>
        <p:nvSpPr>
          <p:cNvPr id="3" name="Subtitle 2"/>
          <p:cNvSpPr>
            <a:spLocks noGrp="1"/>
          </p:cNvSpPr>
          <p:nvPr>
            <p:ph type="subTitle" idx="1" hasCustomPrompt="1"/>
          </p:nvPr>
        </p:nvSpPr>
        <p:spPr>
          <a:xfrm>
            <a:off x="1371600" y="2543629"/>
            <a:ext cx="7086600" cy="1314450"/>
          </a:xfrm>
        </p:spPr>
        <p:txBody>
          <a:bodyPr>
            <a:normAutofit/>
          </a:bodyPr>
          <a:lstStyle>
            <a:lvl1pPr marL="0" indent="0" algn="r">
              <a:buNone/>
              <a:defRPr sz="2800">
                <a:solidFill>
                  <a:srgbClr val="3C3C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presenter’s name/date</a:t>
            </a:r>
          </a:p>
        </p:txBody>
      </p:sp>
      <p:sp>
        <p:nvSpPr>
          <p:cNvPr id="4" name="Date Placeholder 3"/>
          <p:cNvSpPr>
            <a:spLocks noGrp="1"/>
          </p:cNvSpPr>
          <p:nvPr>
            <p:ph type="dt" sz="half" idx="10"/>
          </p:nvPr>
        </p:nvSpPr>
        <p:spPr/>
        <p:txBody>
          <a:bodyPr/>
          <a:lstStyle/>
          <a:p>
            <a:fld id="{ED909D20-2B56-A344-93DD-81A2E0D641FB}" type="datetime1">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pic>
        <p:nvPicPr>
          <p:cNvPr id="12" name="Picture 11">
            <a:extLst>
              <a:ext uri="{FF2B5EF4-FFF2-40B4-BE49-F238E27FC236}">
                <a16:creationId xmlns:a16="http://schemas.microsoft.com/office/drawing/2014/main" id="{6A564780-57F9-6D45-BCF3-226BA1B246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888" y="4319490"/>
            <a:ext cx="1828800" cy="682656"/>
          </a:xfrm>
          <a:prstGeom prst="rect">
            <a:avLst/>
          </a:prstGeom>
        </p:spPr>
      </p:pic>
    </p:spTree>
    <p:extLst>
      <p:ext uri="{BB962C8B-B14F-4D97-AF65-F5344CB8AC3E}">
        <p14:creationId xmlns:p14="http://schemas.microsoft.com/office/powerpoint/2010/main" val="370551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B09A5-6D98-9F4E-8346-3ECF33A27393}" type="datetime1">
              <a:rPr lang="en-US" smtClean="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181866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E9A13-71D2-5644-BCB6-83EBB8A5A8A9}" type="datetime1">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103624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335DA-26D7-8C4A-8B06-5B136FC42B4F}" type="datetime1">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404574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EE879B-51ED-8D44-BFE9-3A7FE70C504D}" type="datetime1">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321881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CFC8-5C93-417C-BB83-BCCBDF39AE0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B6DA0EA-153B-4A64-8388-B6A08831233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19D14F4-A7B3-4028-8287-690AB8660A69}"/>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5" name="Footer Placeholder 4">
            <a:extLst>
              <a:ext uri="{FF2B5EF4-FFF2-40B4-BE49-F238E27FC236}">
                <a16:creationId xmlns:a16="http://schemas.microsoft.com/office/drawing/2014/main" id="{18B83C67-E78F-4186-A966-15AD1D1B1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BB580-9667-45E8-8941-46F3C5CD5093}"/>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2615083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21A8-2265-4C71-A12A-873D61170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EE07F-52B8-4775-9FD7-67ACD9DAF7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EC0BA-1D20-4F77-AA00-7B542E3CD330}"/>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5" name="Footer Placeholder 4">
            <a:extLst>
              <a:ext uri="{FF2B5EF4-FFF2-40B4-BE49-F238E27FC236}">
                <a16:creationId xmlns:a16="http://schemas.microsoft.com/office/drawing/2014/main" id="{40668CB2-3A11-4A99-A062-A3B58E8D0D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B90AE2-C243-4A94-BACB-F42A8603CB32}"/>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864988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CB8A-4A40-4552-AC37-CC9A6A4F81A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4B4030D-C7FB-4D2F-8A52-84471B8E1FC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101CC-E65F-4F02-8159-69F04498FB27}"/>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5" name="Footer Placeholder 4">
            <a:extLst>
              <a:ext uri="{FF2B5EF4-FFF2-40B4-BE49-F238E27FC236}">
                <a16:creationId xmlns:a16="http://schemas.microsoft.com/office/drawing/2014/main" id="{068497DC-C318-4618-8A43-1F29F8AF35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E3D037-0672-4237-85BD-9A848F23FF4C}"/>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287183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663A-EB47-4164-9B9D-B959FFDDD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84881-3ED7-4C66-BC82-2FA82D8043C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A10DA3-3DD8-4F0E-AC3A-E713831CCDD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9A496-5C5F-435C-98B5-22E11C2D6C58}"/>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6" name="Footer Placeholder 5">
            <a:extLst>
              <a:ext uri="{FF2B5EF4-FFF2-40B4-BE49-F238E27FC236}">
                <a16:creationId xmlns:a16="http://schemas.microsoft.com/office/drawing/2014/main" id="{CD9D5BDA-59D2-4F12-BE0D-7A827C68EE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AFA984-BB07-4A20-B160-DD58A56A30B9}"/>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129723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8A90-335F-4188-876A-42467D68DCF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EE822-D37C-497A-9E1A-21B8DAEED85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D53D34D-0CAC-43A9-952B-11A412AFADC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51CBB-B514-4CD0-BA37-92BFB4471A7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6A657FF-E64A-47AE-880D-844C08F11C3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B808C1-8746-444A-97A6-F20E4E1DE757}"/>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8" name="Footer Placeholder 7">
            <a:extLst>
              <a:ext uri="{FF2B5EF4-FFF2-40B4-BE49-F238E27FC236}">
                <a16:creationId xmlns:a16="http://schemas.microsoft.com/office/drawing/2014/main" id="{3A27C808-D8CE-4BF4-989A-70A7152DF30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E1EA3B-BBEC-43B3-B4D4-4F28FAC5427E}"/>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185471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BD73-CE3C-4BBD-A2DB-A021C4F254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D3BE1-16CB-42C9-8F7A-2D9E623A3016}"/>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4" name="Footer Placeholder 3">
            <a:extLst>
              <a:ext uri="{FF2B5EF4-FFF2-40B4-BE49-F238E27FC236}">
                <a16:creationId xmlns:a16="http://schemas.microsoft.com/office/drawing/2014/main" id="{F124FF18-99A6-4616-A93D-F3E43E9A49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4AFC56-D0F1-4E18-8783-501A30DB1B74}"/>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76139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indent="0">
              <a:buClr>
                <a:schemeClr val="tx2"/>
              </a:buClr>
              <a:buFont typeface="Wingdings" charset="2"/>
              <a:buNone/>
              <a:defRPr sz="2400"/>
            </a:lvl1pPr>
            <a:lvl2pPr marL="274320" indent="-274320">
              <a:buClr>
                <a:schemeClr val="tx2"/>
              </a:buClr>
              <a:buFont typeface="Arial" panose="020B0604020202020204" pitchFamily="34" charset="0"/>
              <a:buChar char="•"/>
              <a:defRPr sz="2000"/>
            </a:lvl2pPr>
            <a:lvl3pPr marL="548640" indent="-274320">
              <a:buClr>
                <a:schemeClr val="tx2"/>
              </a:buClr>
              <a:buFont typeface="Arial" panose="020B0604020202020204" pitchFamily="34" charset="0"/>
              <a:buChar char="•"/>
              <a:defRPr sz="1800"/>
            </a:lvl3pPr>
            <a:lvl4pPr marL="822960" indent="-274320">
              <a:buClr>
                <a:schemeClr val="tx2"/>
              </a:buClr>
              <a:buFont typeface="Arial" panose="020B0604020202020204" pitchFamily="34" charset="0"/>
              <a:buChar char="•"/>
              <a:defRPr sz="1600"/>
            </a:lvl4pPr>
            <a:lvl5pPr marL="1097280" indent="-274320">
              <a:buClr>
                <a:schemeClr val="tx2"/>
              </a:buClr>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B6185-EE17-4746-A550-75190251A830}" type="datetime1">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294284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38E2D4-839A-43AB-9F09-DBD15362C0C0}"/>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3" name="Footer Placeholder 2">
            <a:extLst>
              <a:ext uri="{FF2B5EF4-FFF2-40B4-BE49-F238E27FC236}">
                <a16:creationId xmlns:a16="http://schemas.microsoft.com/office/drawing/2014/main" id="{675B9F3C-A3CA-41A0-9011-E211D7CBD9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1CCDD6-B218-4C79-AB9E-B025F0905B49}"/>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229957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BA44-8C97-4CD7-9176-537E4D11D66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65C6AFB-E120-41DC-B4E8-ADE46887AE4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D34311-3FD1-4B85-9275-7F128AEF99C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38B4A7-A35A-4A35-B3BB-69E93D414239}"/>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6" name="Footer Placeholder 5">
            <a:extLst>
              <a:ext uri="{FF2B5EF4-FFF2-40B4-BE49-F238E27FC236}">
                <a16:creationId xmlns:a16="http://schemas.microsoft.com/office/drawing/2014/main" id="{C1C70F40-1801-432F-95F5-B82B24ACC2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DC399B-E82C-4D08-A378-8DCB218EAA1E}"/>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382201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678B-A7E0-4191-A77B-28227C5CFFC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B65750-2732-4C70-B832-B005933A3A4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C9574C7-3955-4F8B-AC4B-1FD9EEA1DA6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6C52BC4-4E9E-4386-B304-B52D0ACABA0E}"/>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6" name="Footer Placeholder 5">
            <a:extLst>
              <a:ext uri="{FF2B5EF4-FFF2-40B4-BE49-F238E27FC236}">
                <a16:creationId xmlns:a16="http://schemas.microsoft.com/office/drawing/2014/main" id="{7ED610B8-2BEE-4D7C-ADC0-B7F9B5C65A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D100B0-02BF-406D-BD29-2A5F0E793AF3}"/>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382239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5920-C93C-47A5-8A42-81C8B634DF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23A2A-44E3-4A7F-9ACF-034760C8FD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83EF4-1569-49D2-80F3-372C3AD584E0}"/>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5" name="Footer Placeholder 4">
            <a:extLst>
              <a:ext uri="{FF2B5EF4-FFF2-40B4-BE49-F238E27FC236}">
                <a16:creationId xmlns:a16="http://schemas.microsoft.com/office/drawing/2014/main" id="{EF3551DF-62CE-4F17-BB0F-8567115E89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1FE605-A6F5-4B91-865A-423608858E9A}"/>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3126853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B974C-2C94-4603-BF9E-CCCEF23E627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CE8C7F-A763-4872-9F39-479A3A04210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57D98-E91B-4AD7-850F-482513407085}"/>
              </a:ext>
            </a:extLst>
          </p:cNvPr>
          <p:cNvSpPr>
            <a:spLocks noGrp="1"/>
          </p:cNvSpPr>
          <p:nvPr>
            <p:ph type="dt" sz="half" idx="10"/>
          </p:nvPr>
        </p:nvSpPr>
        <p:spPr/>
        <p:txBody>
          <a:bodyPr/>
          <a:lstStyle/>
          <a:p>
            <a:fld id="{C2612B02-C229-4900-8C12-A70CD4113915}" type="datetimeFigureOut">
              <a:rPr lang="en-US" smtClean="0"/>
              <a:t>7/25/2022</a:t>
            </a:fld>
            <a:endParaRPr lang="en-US" dirty="0"/>
          </a:p>
        </p:txBody>
      </p:sp>
      <p:sp>
        <p:nvSpPr>
          <p:cNvPr id="5" name="Footer Placeholder 4">
            <a:extLst>
              <a:ext uri="{FF2B5EF4-FFF2-40B4-BE49-F238E27FC236}">
                <a16:creationId xmlns:a16="http://schemas.microsoft.com/office/drawing/2014/main" id="{A95D1CE0-EBD7-439B-8EA4-48E0589A6A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E71804-E612-4C0B-8EAA-D987E11A02E4}"/>
              </a:ext>
            </a:extLst>
          </p:cNvPr>
          <p:cNvSpPr>
            <a:spLocks noGrp="1"/>
          </p:cNvSpPr>
          <p:nvPr>
            <p:ph type="sldNum" sz="quarter" idx="12"/>
          </p:nvPr>
        </p:nvSpPr>
        <p:spPr/>
        <p:txBody>
          <a:bodyPr/>
          <a:lstStyle/>
          <a:p>
            <a:fld id="{C5BA42C8-273F-4AC7-827E-1E453C5E6EB0}" type="slidenum">
              <a:rPr lang="en-US" smtClean="0"/>
              <a:t>‹#›</a:t>
            </a:fld>
            <a:endParaRPr lang="en-US" dirty="0"/>
          </a:p>
        </p:txBody>
      </p:sp>
    </p:spTree>
    <p:extLst>
      <p:ext uri="{BB962C8B-B14F-4D97-AF65-F5344CB8AC3E}">
        <p14:creationId xmlns:p14="http://schemas.microsoft.com/office/powerpoint/2010/main" val="3764681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96581" y="242326"/>
            <a:ext cx="4114800" cy="4325270"/>
          </a:xfrm>
        </p:spPr>
        <p:txBody>
          <a:bodyPr/>
          <a:lstStyle>
            <a:lvl1pPr marL="0" indent="0">
              <a:buNone/>
              <a:defRPr/>
            </a:lvl1pPr>
          </a:lstStyle>
          <a:p>
            <a:r>
              <a:rPr lang="en-US" dirty="0"/>
              <a:t>Click icon to add picture</a:t>
            </a:r>
          </a:p>
        </p:txBody>
      </p:sp>
      <p:sp>
        <p:nvSpPr>
          <p:cNvPr id="2" name="Title 1"/>
          <p:cNvSpPr>
            <a:spLocks noGrp="1"/>
          </p:cNvSpPr>
          <p:nvPr>
            <p:ph type="title" hasCustomPrompt="1"/>
          </p:nvPr>
        </p:nvSpPr>
        <p:spPr>
          <a:xfrm>
            <a:off x="356419" y="242326"/>
            <a:ext cx="3733799" cy="701994"/>
          </a:xfrm>
        </p:spPr>
        <p:txBody>
          <a:bodyPr anchor="b"/>
          <a:lstStyle>
            <a:lvl1pPr algn="l">
              <a:defRPr sz="2800" b="0" baseline="0"/>
            </a:lvl1pPr>
          </a:lstStyle>
          <a:p>
            <a:r>
              <a:rPr lang="en-US"/>
              <a:t>Click to enter title style</a:t>
            </a:r>
          </a:p>
        </p:txBody>
      </p:sp>
      <p:sp>
        <p:nvSpPr>
          <p:cNvPr id="4" name="Text Placeholder 3"/>
          <p:cNvSpPr>
            <a:spLocks noGrp="1"/>
          </p:cNvSpPr>
          <p:nvPr>
            <p:ph type="body" sz="half" idx="2"/>
          </p:nvPr>
        </p:nvSpPr>
        <p:spPr>
          <a:xfrm>
            <a:off x="356419" y="1136799"/>
            <a:ext cx="3733799" cy="3430798"/>
          </a:xfrm>
        </p:spPr>
        <p:txBody>
          <a:bodyPr>
            <a:normAutofit/>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E640F7-ED7D-E54C-BCEA-6305B98115FA}" type="datetime1">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
        <p:nvSpPr>
          <p:cNvPr id="15" name="Rectangle 14"/>
          <p:cNvSpPr/>
          <p:nvPr userDrawn="1"/>
        </p:nvSpPr>
        <p:spPr>
          <a:xfrm flipV="1">
            <a:off x="0" y="1"/>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flipV="1">
            <a:off x="4" y="57150"/>
            <a:ext cx="9143997" cy="18288"/>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7371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none" baseline="0">
                <a:solidFill>
                  <a:srgbClr val="3C3C3B"/>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A11C0E-7834-7D42-A7A6-4F1D0BAC8FBC}" type="datetime1">
              <a:rPr lang="en-US" smtClean="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293664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C3C3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44716" y="1245393"/>
            <a:ext cx="4038600" cy="3222051"/>
          </a:xfrm>
        </p:spPr>
        <p:txBody>
          <a:bodyPr>
            <a:normAutofit/>
          </a:bodyPr>
          <a:lstStyle>
            <a:lvl1pPr marL="0" indent="0">
              <a:buNone/>
              <a:defRPr sz="2000">
                <a:solidFill>
                  <a:srgbClr val="3C3C3B"/>
                </a:solidFill>
              </a:defRPr>
            </a:lvl1pPr>
            <a:lvl2pPr marL="274320" indent="-274320">
              <a:buFont typeface="Arial" panose="020B0604020202020204" pitchFamily="34" charset="0"/>
              <a:buChar char="•"/>
              <a:defRPr sz="1800">
                <a:solidFill>
                  <a:srgbClr val="3C3C3B"/>
                </a:solidFill>
              </a:defRPr>
            </a:lvl2pPr>
            <a:lvl3pPr marL="548640" indent="-274320">
              <a:buFont typeface="Arial" panose="020B0604020202020204" pitchFamily="34" charset="0"/>
              <a:buChar char="•"/>
              <a:defRPr sz="1600">
                <a:solidFill>
                  <a:srgbClr val="3C3C3B"/>
                </a:solidFill>
              </a:defRPr>
            </a:lvl3pPr>
            <a:lvl4pPr marL="822960" indent="-274320">
              <a:buFont typeface="Arial" panose="020B0604020202020204" pitchFamily="34" charset="0"/>
              <a:buChar char="•"/>
              <a:defRPr sz="1400">
                <a:solidFill>
                  <a:srgbClr val="3C3C3B"/>
                </a:solidFill>
              </a:defRPr>
            </a:lvl4pPr>
            <a:lvl5pPr marL="1097280" indent="-274320">
              <a:buFont typeface="Arial" panose="020B0604020202020204" pitchFamily="34" charset="0"/>
              <a:buChar char="•"/>
              <a:defRPr sz="1400">
                <a:solidFill>
                  <a:srgbClr val="3C3C3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45393"/>
            <a:ext cx="4038600" cy="3222051"/>
          </a:xfrm>
        </p:spPr>
        <p:txBody>
          <a:bodyPr>
            <a:normAutofit/>
          </a:bodyPr>
          <a:lstStyle>
            <a:lvl1pPr marL="0" indent="0">
              <a:buNone/>
              <a:defRPr sz="2000">
                <a:solidFill>
                  <a:srgbClr val="3C3C3B"/>
                </a:solidFill>
              </a:defRPr>
            </a:lvl1pPr>
            <a:lvl2pPr marL="274320" indent="-274320">
              <a:buFont typeface="Arial" panose="020B0604020202020204" pitchFamily="34" charset="0"/>
              <a:buChar char="•"/>
              <a:defRPr lang="en-US" sz="1800" kern="1200" dirty="0" smtClean="0">
                <a:solidFill>
                  <a:srgbClr val="3C3C3B"/>
                </a:solidFill>
                <a:latin typeface="+mn-lt"/>
                <a:ea typeface="+mn-ea"/>
                <a:cs typeface="+mn-cs"/>
              </a:defRPr>
            </a:lvl2pPr>
            <a:lvl3pPr marL="548640" indent="-274320">
              <a:buFont typeface="Arial" panose="020B0604020202020204" pitchFamily="34" charset="0"/>
              <a:buChar char="•"/>
              <a:defRPr sz="1600">
                <a:solidFill>
                  <a:srgbClr val="3C3C3B"/>
                </a:solidFill>
              </a:defRPr>
            </a:lvl3pPr>
            <a:lvl4pPr marL="822960" indent="-274320">
              <a:buFont typeface="Arial" panose="020B0604020202020204" pitchFamily="34" charset="0"/>
              <a:buChar char="•"/>
              <a:defRPr sz="1400">
                <a:solidFill>
                  <a:srgbClr val="3C3C3B"/>
                </a:solidFill>
              </a:defRPr>
            </a:lvl4pPr>
            <a:lvl5pPr marL="1097280" indent="-274320">
              <a:buFont typeface="Arial" panose="020B0604020202020204" pitchFamily="34" charset="0"/>
              <a:buChar char="•"/>
              <a:defRPr sz="1400">
                <a:solidFill>
                  <a:srgbClr val="3C3C3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02083-3915-194E-94DA-E00975C3BF39}" type="datetime1">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
        <p:nvSpPr>
          <p:cNvPr id="8" name="TextBox 7"/>
          <p:cNvSpPr txBox="1"/>
          <p:nvPr userDrawn="1"/>
        </p:nvSpPr>
        <p:spPr>
          <a:xfrm>
            <a:off x="7837714" y="-3991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854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2858" y="115208"/>
            <a:ext cx="8229600" cy="857250"/>
          </a:xfrm>
        </p:spPr>
        <p:txBody>
          <a:bodyPr anchor="b"/>
          <a:lstStyle>
            <a:lvl1pPr>
              <a:defRPr>
                <a:solidFill>
                  <a:srgbClr val="3C3C3B"/>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81000" y="1203462"/>
            <a:ext cx="4040188" cy="479822"/>
          </a:xfrm>
        </p:spPr>
        <p:txBody>
          <a:bodyPr anchor="b"/>
          <a:lstStyle>
            <a:lvl1pPr marL="0" indent="0">
              <a:buNone/>
              <a:defRPr sz="2400" b="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4" name="Content Placeholder 3"/>
          <p:cNvSpPr>
            <a:spLocks noGrp="1"/>
          </p:cNvSpPr>
          <p:nvPr>
            <p:ph sz="half" idx="2"/>
          </p:nvPr>
        </p:nvSpPr>
        <p:spPr>
          <a:xfrm>
            <a:off x="381000" y="1790700"/>
            <a:ext cx="4040188" cy="2771775"/>
          </a:xfrm>
        </p:spPr>
        <p:txBody>
          <a:bodyPr>
            <a:normAutofit/>
          </a:bodyPr>
          <a:lstStyle>
            <a:lvl1pPr marL="0" indent="0">
              <a:buNone/>
              <a:defRPr sz="2000">
                <a:solidFill>
                  <a:srgbClr val="3C3C3B"/>
                </a:solidFill>
              </a:defRPr>
            </a:lvl1pPr>
            <a:lvl2pPr marL="274320" indent="-274320">
              <a:buFont typeface="Arial" panose="020B0604020202020204" pitchFamily="34" charset="0"/>
              <a:buChar char="•"/>
              <a:defRPr sz="1800">
                <a:solidFill>
                  <a:srgbClr val="3C3C3B"/>
                </a:solidFill>
              </a:defRPr>
            </a:lvl2pPr>
            <a:lvl3pPr marL="548640" indent="-274320">
              <a:buFont typeface="Arial" panose="020B0604020202020204" pitchFamily="34" charset="0"/>
              <a:buChar char="•"/>
              <a:defRPr sz="1600">
                <a:solidFill>
                  <a:srgbClr val="3C3C3B"/>
                </a:solidFill>
              </a:defRPr>
            </a:lvl3pPr>
            <a:lvl4pPr marL="822960" indent="-274320">
              <a:buFont typeface="Arial" panose="020B0604020202020204" pitchFamily="34" charset="0"/>
              <a:buChar char="•"/>
              <a:defRPr sz="1400">
                <a:solidFill>
                  <a:srgbClr val="3C3C3B"/>
                </a:solidFill>
              </a:defRPr>
            </a:lvl4pPr>
            <a:lvl5pPr marL="1097280" indent="-274320">
              <a:buFont typeface="Arial" panose="020B0604020202020204" pitchFamily="34" charset="0"/>
              <a:buChar char="•"/>
              <a:defRPr sz="1400">
                <a:solidFill>
                  <a:srgbClr val="3C3C3B"/>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48200" y="1203462"/>
            <a:ext cx="4041775" cy="479822"/>
          </a:xfrm>
        </p:spPr>
        <p:txBody>
          <a:bodyPr anchor="b"/>
          <a:lstStyle>
            <a:lvl1pPr marL="0" indent="0">
              <a:buNone/>
              <a:defRPr sz="2400" b="0">
                <a:solidFill>
                  <a:srgbClr val="3C3C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6" name="Content Placeholder 5"/>
          <p:cNvSpPr>
            <a:spLocks noGrp="1"/>
          </p:cNvSpPr>
          <p:nvPr>
            <p:ph sz="quarter" idx="4"/>
          </p:nvPr>
        </p:nvSpPr>
        <p:spPr>
          <a:xfrm>
            <a:off x="4648200" y="1790700"/>
            <a:ext cx="4041775" cy="2771775"/>
          </a:xfrm>
        </p:spPr>
        <p:txBody>
          <a:bodyPr>
            <a:normAutofit/>
          </a:bodyPr>
          <a:lstStyle>
            <a:lvl1pPr marL="0" indent="0">
              <a:buNone/>
              <a:defRPr sz="2000">
                <a:solidFill>
                  <a:srgbClr val="3C3C3B"/>
                </a:solidFill>
              </a:defRPr>
            </a:lvl1pPr>
            <a:lvl2pPr marL="274320" indent="-274320">
              <a:buFont typeface="Arial" panose="020B0604020202020204" pitchFamily="34" charset="0"/>
              <a:buChar char="•"/>
              <a:defRPr sz="1800">
                <a:solidFill>
                  <a:srgbClr val="3C3C3B"/>
                </a:solidFill>
              </a:defRPr>
            </a:lvl2pPr>
            <a:lvl3pPr marL="548640" indent="-274320">
              <a:buFont typeface="Arial" panose="020B0604020202020204" pitchFamily="34" charset="0"/>
              <a:buChar char="•"/>
              <a:defRPr sz="1600">
                <a:solidFill>
                  <a:srgbClr val="3C3C3B"/>
                </a:solidFill>
              </a:defRPr>
            </a:lvl3pPr>
            <a:lvl4pPr marL="822960" indent="-274320">
              <a:buFont typeface="Arial" panose="020B0604020202020204" pitchFamily="34" charset="0"/>
              <a:buChar char="•"/>
              <a:defRPr sz="1400">
                <a:solidFill>
                  <a:srgbClr val="3C3C3B"/>
                </a:solidFill>
              </a:defRPr>
            </a:lvl4pPr>
            <a:lvl5pPr marL="1097280" indent="-274320">
              <a:buFont typeface="Arial" panose="020B0604020202020204" pitchFamily="34" charset="0"/>
              <a:buChar char="•"/>
              <a:defRPr sz="1400">
                <a:solidFill>
                  <a:srgbClr val="3C3C3B"/>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6F11C4-D461-D34E-B62E-68EBA17D643A}" type="datetime1">
              <a:rPr lang="en-US" smtClean="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262616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96581" y="242326"/>
            <a:ext cx="4114800" cy="4325270"/>
          </a:xfrm>
        </p:spPr>
        <p:txBody>
          <a:bodyPr/>
          <a:lstStyle>
            <a:lvl1pPr marL="0" indent="0">
              <a:buNone/>
              <a:defRPr/>
            </a:lvl1pPr>
          </a:lstStyle>
          <a:p>
            <a:r>
              <a:rPr lang="en-US" dirty="0"/>
              <a:t>Click icon to add picture</a:t>
            </a:r>
          </a:p>
        </p:txBody>
      </p:sp>
      <p:sp>
        <p:nvSpPr>
          <p:cNvPr id="2" name="Title 1"/>
          <p:cNvSpPr>
            <a:spLocks noGrp="1"/>
          </p:cNvSpPr>
          <p:nvPr>
            <p:ph type="title" hasCustomPrompt="1"/>
          </p:nvPr>
        </p:nvSpPr>
        <p:spPr>
          <a:xfrm>
            <a:off x="356418" y="242326"/>
            <a:ext cx="3733799" cy="701994"/>
          </a:xfrm>
        </p:spPr>
        <p:txBody>
          <a:bodyPr anchor="b"/>
          <a:lstStyle>
            <a:lvl1pPr algn="l">
              <a:defRPr sz="2800" b="0" baseline="0"/>
            </a:lvl1pPr>
          </a:lstStyle>
          <a:p>
            <a:r>
              <a:rPr lang="en-US" dirty="0"/>
              <a:t>Click to enter title style</a:t>
            </a:r>
          </a:p>
        </p:txBody>
      </p:sp>
      <p:sp>
        <p:nvSpPr>
          <p:cNvPr id="4" name="Text Placeholder 3"/>
          <p:cNvSpPr>
            <a:spLocks noGrp="1"/>
          </p:cNvSpPr>
          <p:nvPr>
            <p:ph type="body" sz="half" idx="2"/>
          </p:nvPr>
        </p:nvSpPr>
        <p:spPr>
          <a:xfrm>
            <a:off x="356418" y="1136798"/>
            <a:ext cx="3733799" cy="343079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E640F7-ED7D-E54C-BCEA-6305B98115FA}" type="datetime1">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
        <p:nvSpPr>
          <p:cNvPr id="15" name="Rectangle 14"/>
          <p:cNvSpPr/>
          <p:nvPr userDrawn="1"/>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flipV="1">
            <a:off x="3" y="57150"/>
            <a:ext cx="9143997" cy="18288"/>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03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414338" y="232327"/>
            <a:ext cx="4114800" cy="4343400"/>
          </a:xfrm>
        </p:spPr>
        <p:txBody>
          <a:bodyPr/>
          <a:lstStyle>
            <a:lvl1pPr marL="0" indent="0">
              <a:buNone/>
              <a:defRPr/>
            </a:lvl1pPr>
          </a:lstStyle>
          <a:p>
            <a:r>
              <a:rPr lang="en-US" dirty="0"/>
              <a:t>Click icon to add picture</a:t>
            </a:r>
          </a:p>
        </p:txBody>
      </p:sp>
      <p:sp>
        <p:nvSpPr>
          <p:cNvPr id="3" name="Date Placeholder 2"/>
          <p:cNvSpPr>
            <a:spLocks noGrp="1"/>
          </p:cNvSpPr>
          <p:nvPr>
            <p:ph type="dt" sz="half" idx="10"/>
          </p:nvPr>
        </p:nvSpPr>
        <p:spPr/>
        <p:txBody>
          <a:bodyPr/>
          <a:lstStyle/>
          <a:p>
            <a:fld id="{1F35A0F6-12DD-6D4E-AF37-1404893BFE7C}" type="datetime1">
              <a:rPr lang="en-US" smtClean="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69B7C6-3FEA-7848-A062-37F8F6368D00}" type="slidenum">
              <a:rPr lang="en-US" smtClean="0"/>
              <a:t>‹#›</a:t>
            </a:fld>
            <a:endParaRPr lang="en-US" dirty="0"/>
          </a:p>
        </p:txBody>
      </p:sp>
      <p:sp>
        <p:nvSpPr>
          <p:cNvPr id="7" name="Text Placeholder 3"/>
          <p:cNvSpPr>
            <a:spLocks noGrp="1"/>
          </p:cNvSpPr>
          <p:nvPr>
            <p:ph type="body" sz="half" idx="2"/>
          </p:nvPr>
        </p:nvSpPr>
        <p:spPr>
          <a:xfrm>
            <a:off x="4984190" y="1143456"/>
            <a:ext cx="3733799" cy="343227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Text Placeholder 12"/>
          <p:cNvSpPr>
            <a:spLocks noGrp="1"/>
          </p:cNvSpPr>
          <p:nvPr>
            <p:ph type="body" sz="quarter" idx="14"/>
          </p:nvPr>
        </p:nvSpPr>
        <p:spPr>
          <a:xfrm>
            <a:off x="4984189" y="232327"/>
            <a:ext cx="3733800" cy="746125"/>
          </a:xfrm>
        </p:spPr>
        <p:txBody>
          <a:bodyPr anchor="b" anchorCtr="0">
            <a:noAutofit/>
          </a:bodyPr>
          <a:lstStyle>
            <a:lvl1pPr marL="0" indent="0">
              <a:buNone/>
              <a:defRPr sz="2800"/>
            </a:lvl1pPr>
          </a:lstStyle>
          <a:p>
            <a:pPr lvl="0"/>
            <a:r>
              <a:rPr lang="en-US"/>
              <a:t>Edit Master text styles</a:t>
            </a:r>
          </a:p>
        </p:txBody>
      </p:sp>
    </p:spTree>
    <p:extLst>
      <p:ext uri="{BB962C8B-B14F-4D97-AF65-F5344CB8AC3E}">
        <p14:creationId xmlns:p14="http://schemas.microsoft.com/office/powerpoint/2010/main" val="407406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419" y="242326"/>
            <a:ext cx="2234382" cy="701994"/>
          </a:xfrm>
        </p:spPr>
        <p:txBody>
          <a:bodyPr anchor="b"/>
          <a:lstStyle>
            <a:lvl1pPr algn="l">
              <a:defRPr sz="2800" b="0" baseline="0"/>
            </a:lvl1pPr>
          </a:lstStyle>
          <a:p>
            <a:r>
              <a:rPr lang="en-US" dirty="0"/>
              <a:t>Title</a:t>
            </a:r>
          </a:p>
        </p:txBody>
      </p:sp>
      <p:sp>
        <p:nvSpPr>
          <p:cNvPr id="4" name="Text Placeholder 3"/>
          <p:cNvSpPr>
            <a:spLocks noGrp="1"/>
          </p:cNvSpPr>
          <p:nvPr>
            <p:ph type="body" sz="half" idx="2"/>
          </p:nvPr>
        </p:nvSpPr>
        <p:spPr>
          <a:xfrm>
            <a:off x="356419" y="1117296"/>
            <a:ext cx="2234382" cy="351829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EFDA17-1CA6-074B-B94E-FBAF72DD545D}" type="datetime1">
              <a:rPr lang="en-US" smtClean="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9B7C6-3FEA-7848-A062-37F8F6368D00}" type="slidenum">
              <a:rPr lang="en-US" smtClean="0"/>
              <a:t>‹#›</a:t>
            </a:fld>
            <a:endParaRPr lang="en-US" dirty="0"/>
          </a:p>
        </p:txBody>
      </p:sp>
      <p:sp>
        <p:nvSpPr>
          <p:cNvPr id="15" name="Rectangle 14"/>
          <p:cNvSpPr/>
          <p:nvPr userDrawn="1"/>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flipV="1">
            <a:off x="3" y="57150"/>
            <a:ext cx="9143997" cy="18288"/>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hart Placeholder 7"/>
          <p:cNvSpPr>
            <a:spLocks noGrp="1"/>
          </p:cNvSpPr>
          <p:nvPr>
            <p:ph type="chart" sz="quarter" idx="14"/>
          </p:nvPr>
        </p:nvSpPr>
        <p:spPr>
          <a:xfrm>
            <a:off x="2703872" y="242326"/>
            <a:ext cx="5981342" cy="4369362"/>
          </a:xfrm>
        </p:spPr>
        <p:txBody>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250025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42EBCD-2616-5348-9A2A-6FA5F8757FE3}" type="datetime1">
              <a:rPr lang="en-US" smtClean="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69B7C6-3FEA-7848-A062-37F8F6368D00}" type="slidenum">
              <a:rPr lang="en-US" smtClean="0"/>
              <a:t>‹#›</a:t>
            </a:fld>
            <a:endParaRPr lang="en-US" dirty="0"/>
          </a:p>
        </p:txBody>
      </p:sp>
    </p:spTree>
    <p:extLst>
      <p:ext uri="{BB962C8B-B14F-4D97-AF65-F5344CB8AC3E}">
        <p14:creationId xmlns:p14="http://schemas.microsoft.com/office/powerpoint/2010/main" val="319230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Page Green-Blue@300.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0" y="4613471"/>
            <a:ext cx="9144000" cy="530029"/>
          </a:xfrm>
          <a:prstGeom prst="rect">
            <a:avLst/>
          </a:prstGeom>
          <a:effectLst/>
        </p:spPr>
      </p:pic>
      <p:sp>
        <p:nvSpPr>
          <p:cNvPr id="2" name="Title Placeholder 1"/>
          <p:cNvSpPr>
            <a:spLocks noGrp="1"/>
          </p:cNvSpPr>
          <p:nvPr>
            <p:ph type="title"/>
          </p:nvPr>
        </p:nvSpPr>
        <p:spPr>
          <a:xfrm>
            <a:off x="353786" y="336154"/>
            <a:ext cx="8333013" cy="635396"/>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344716" y="1200151"/>
            <a:ext cx="8342084"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A432515-F83F-1B4A-B634-E4E70E4B945B}" type="datetime1">
              <a:rPr lang="en-US" smtClean="0"/>
              <a:t>7/25/2022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80323" y="4948904"/>
            <a:ext cx="576365" cy="210984"/>
          </a:xfrm>
          <a:prstGeom prst="rect">
            <a:avLst/>
          </a:prstGeom>
        </p:spPr>
        <p:txBody>
          <a:bodyPr vert="horz" lIns="91440" tIns="45720" rIns="91440" bIns="45720" rtlCol="0" anchor="b"/>
          <a:lstStyle>
            <a:lvl1pPr algn="r">
              <a:defRPr sz="1000">
                <a:solidFill>
                  <a:schemeClr val="bg1"/>
                </a:solidFill>
              </a:defRPr>
            </a:lvl1pPr>
          </a:lstStyle>
          <a:p>
            <a:fld id="{EA69B7C6-3FEA-7848-A062-37F8F6368D00}" type="slidenum">
              <a:rPr lang="en-US" smtClean="0"/>
              <a:pPr/>
              <a:t>‹#›</a:t>
            </a:fld>
            <a:endParaRPr lang="en-US" dirty="0"/>
          </a:p>
        </p:txBody>
      </p:sp>
      <p:sp>
        <p:nvSpPr>
          <p:cNvPr id="16" name="Rectangle 15"/>
          <p:cNvSpPr/>
          <p:nvPr/>
        </p:nvSpPr>
        <p:spPr>
          <a:xfrm flipV="1">
            <a:off x="0" y="0"/>
            <a:ext cx="9144000" cy="73151"/>
          </a:xfrm>
          <a:prstGeom prst="rect">
            <a:avLst/>
          </a:prstGeom>
          <a:solidFill>
            <a:srgbClr val="005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flipV="1">
            <a:off x="0" y="57150"/>
            <a:ext cx="9144000" cy="27432"/>
          </a:xfrm>
          <a:prstGeom prst="rect">
            <a:avLst/>
          </a:prstGeom>
          <a:solidFill>
            <a:srgbClr val="8EBB37"/>
          </a:solidFill>
          <a:ln>
            <a:solidFill>
              <a:srgbClr val="8EBB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378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61" r:id="rId8"/>
    <p:sldLayoutId id="2147483660" r:id="rId9"/>
    <p:sldLayoutId id="2147483655" r:id="rId10"/>
    <p:sldLayoutId id="2147483657" r:id="rId11"/>
    <p:sldLayoutId id="2147483658" r:id="rId12"/>
    <p:sldLayoutId id="2147483659" r:id="rId13"/>
  </p:sldLayoutIdLst>
  <p:hf hdr="0" ftr="0" dt="0"/>
  <p:txStyles>
    <p:titleStyle>
      <a:lvl1pPr algn="l" defTabSz="4572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Clr>
          <a:schemeClr val="tx2"/>
        </a:buClr>
        <a:buFont typeface="Wingdings" charset="2"/>
        <a:buNone/>
        <a:defRPr sz="2400" kern="1200">
          <a:solidFill>
            <a:srgbClr val="373737"/>
          </a:solidFill>
          <a:latin typeface="+mn-lt"/>
          <a:ea typeface="+mn-ea"/>
          <a:cs typeface="+mn-cs"/>
        </a:defRPr>
      </a:lvl1pPr>
      <a:lvl2pPr marL="274320" indent="-274320" algn="l" defTabSz="457200" rtl="0" eaLnBrk="1" latinLnBrk="0" hangingPunct="1">
        <a:spcBef>
          <a:spcPct val="20000"/>
        </a:spcBef>
        <a:buClr>
          <a:schemeClr val="tx2"/>
        </a:buClr>
        <a:buFont typeface="Arial" panose="020B0604020202020204" pitchFamily="34" charset="0"/>
        <a:buChar char="•"/>
        <a:defRPr sz="2000" kern="1200">
          <a:solidFill>
            <a:srgbClr val="373737"/>
          </a:solidFill>
          <a:latin typeface="+mn-lt"/>
          <a:ea typeface="+mn-ea"/>
          <a:cs typeface="+mn-cs"/>
        </a:defRPr>
      </a:lvl2pPr>
      <a:lvl3pPr marL="548640" indent="-274320" algn="l" defTabSz="457200" rtl="0" eaLnBrk="1" latinLnBrk="0" hangingPunct="1">
        <a:spcBef>
          <a:spcPct val="20000"/>
        </a:spcBef>
        <a:buClr>
          <a:schemeClr val="tx2"/>
        </a:buClr>
        <a:buFont typeface="Arial" panose="020B0604020202020204" pitchFamily="34" charset="0"/>
        <a:buChar char="•"/>
        <a:defRPr sz="1800" kern="1200">
          <a:solidFill>
            <a:srgbClr val="373737"/>
          </a:solidFill>
          <a:latin typeface="+mn-lt"/>
          <a:ea typeface="+mn-ea"/>
          <a:cs typeface="+mn-cs"/>
        </a:defRPr>
      </a:lvl3pPr>
      <a:lvl4pPr marL="82296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4pPr>
      <a:lvl5pPr marL="109728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10109-1865-40F3-B9F9-01485208618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A4168A-3F26-4EEA-ACAB-B83E31D8537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FE8FD-F324-4A3A-96FC-CB7516C5203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612B02-C229-4900-8C12-A70CD4113915}" type="datetimeFigureOut">
              <a:rPr lang="en-US" smtClean="0"/>
              <a:t>7/25/2022</a:t>
            </a:fld>
            <a:endParaRPr lang="en-US" dirty="0"/>
          </a:p>
        </p:txBody>
      </p:sp>
      <p:sp>
        <p:nvSpPr>
          <p:cNvPr id="5" name="Footer Placeholder 4">
            <a:extLst>
              <a:ext uri="{FF2B5EF4-FFF2-40B4-BE49-F238E27FC236}">
                <a16:creationId xmlns:a16="http://schemas.microsoft.com/office/drawing/2014/main" id="{9D9E2127-E7D9-4ED5-BF56-6A288BB202F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D27300-5ED9-4C6D-B960-DFF26E33DE9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BA42C8-273F-4AC7-827E-1E453C5E6EB0}" type="slidenum">
              <a:rPr lang="en-US" smtClean="0"/>
              <a:t>‹#›</a:t>
            </a:fld>
            <a:endParaRPr lang="en-US" dirty="0"/>
          </a:p>
        </p:txBody>
      </p:sp>
    </p:spTree>
    <p:extLst>
      <p:ext uri="{BB962C8B-B14F-4D97-AF65-F5344CB8AC3E}">
        <p14:creationId xmlns:p14="http://schemas.microsoft.com/office/powerpoint/2010/main" val="41533913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1.jp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2.svg"/><Relationship Id="rId2" Type="http://schemas.openxmlformats.org/officeDocument/2006/relationships/notesSlide" Target="../notesSlides/notesSlide3.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hyperlink" Target="https://s26.q4cdn.com/888045447/files/doc_downloads/2021/12/Sustainalytics-disclaimer.pdf" TargetMode="External"/><Relationship Id="rId11" Type="http://schemas.openxmlformats.org/officeDocument/2006/relationships/image" Target="../media/image27.jpeg"/><Relationship Id="rId5" Type="http://schemas.openxmlformats.org/officeDocument/2006/relationships/image" Target="../media/image22.jpeg"/><Relationship Id="rId15" Type="http://schemas.openxmlformats.org/officeDocument/2006/relationships/image" Target="../media/image30.png"/><Relationship Id="rId10" Type="http://schemas.openxmlformats.org/officeDocument/2006/relationships/image" Target="../media/image26.png"/><Relationship Id="rId19" Type="http://schemas.openxmlformats.org/officeDocument/2006/relationships/image" Target="../media/image34.svg"/><Relationship Id="rId4" Type="http://schemas.openxmlformats.org/officeDocument/2006/relationships/image" Target="../media/image21.svg"/><Relationship Id="rId9" Type="http://schemas.openxmlformats.org/officeDocument/2006/relationships/image" Target="../media/image25.png"/><Relationship Id="rId14" Type="http://schemas.openxmlformats.org/officeDocument/2006/relationships/hyperlink" Target="https://s26.q4cdn.com/888045447/files/doc_downloads/2021/04/MSCI-Disclaimer.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jpe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svg"/><Relationship Id="rId10" Type="http://schemas.openxmlformats.org/officeDocument/2006/relationships/image" Target="../media/image1.png"/><Relationship Id="rId4" Type="http://schemas.openxmlformats.org/officeDocument/2006/relationships/image" Target="../media/image47.png"/><Relationship Id="rId9" Type="http://schemas.openxmlformats.org/officeDocument/2006/relationships/image" Target="../media/image5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019" y="1211992"/>
            <a:ext cx="7772400" cy="1102519"/>
          </a:xfrm>
        </p:spPr>
        <p:txBody>
          <a:bodyPr/>
          <a:lstStyle/>
          <a:p>
            <a:r>
              <a:rPr lang="en-US" dirty="0">
                <a:solidFill>
                  <a:srgbClr val="005294"/>
                </a:solidFill>
              </a:rPr>
              <a:t>Leading Michigan’s</a:t>
            </a:r>
            <a:br>
              <a:rPr lang="en-US" dirty="0">
                <a:solidFill>
                  <a:srgbClr val="005294"/>
                </a:solidFill>
              </a:rPr>
            </a:br>
            <a:r>
              <a:rPr lang="en-US" dirty="0">
                <a:solidFill>
                  <a:srgbClr val="005294"/>
                </a:solidFill>
              </a:rPr>
              <a:t> Clean Energy Transformation</a:t>
            </a:r>
          </a:p>
        </p:txBody>
      </p:sp>
      <p:sp>
        <p:nvSpPr>
          <p:cNvPr id="3" name="Subtitle 2"/>
          <p:cNvSpPr>
            <a:spLocks noGrp="1"/>
          </p:cNvSpPr>
          <p:nvPr>
            <p:ph type="subTitle" idx="1"/>
          </p:nvPr>
        </p:nvSpPr>
        <p:spPr>
          <a:xfrm>
            <a:off x="1252819" y="2543629"/>
            <a:ext cx="7086600" cy="1314450"/>
          </a:xfrm>
        </p:spPr>
        <p:txBody>
          <a:bodyPr>
            <a:normAutofit fontScale="85000" lnSpcReduction="20000"/>
          </a:bodyPr>
          <a:lstStyle/>
          <a:p>
            <a:pPr>
              <a:spcBef>
                <a:spcPts val="0"/>
              </a:spcBef>
            </a:pPr>
            <a:endParaRPr lang="en-US" sz="2400" dirty="0"/>
          </a:p>
          <a:p>
            <a:pPr>
              <a:spcBef>
                <a:spcPts val="0"/>
              </a:spcBef>
            </a:pPr>
            <a:endParaRPr lang="en-US" sz="2400" dirty="0"/>
          </a:p>
          <a:p>
            <a:pPr>
              <a:spcBef>
                <a:spcPts val="0"/>
              </a:spcBef>
            </a:pPr>
            <a:r>
              <a:rPr lang="en-US" sz="2400" dirty="0"/>
              <a:t>Brian Lewis</a:t>
            </a:r>
          </a:p>
          <a:p>
            <a:pPr>
              <a:spcBef>
                <a:spcPts val="0"/>
              </a:spcBef>
            </a:pPr>
            <a:r>
              <a:rPr lang="en-US" sz="2400" dirty="0"/>
              <a:t>Executive Director of Customer Operations</a:t>
            </a:r>
          </a:p>
          <a:p>
            <a:pPr>
              <a:spcBef>
                <a:spcPts val="0"/>
              </a:spcBef>
            </a:pPr>
            <a:r>
              <a:rPr lang="en-US" sz="2400" dirty="0"/>
              <a:t>August XX, 2022</a:t>
            </a:r>
          </a:p>
          <a:p>
            <a:pPr>
              <a:lnSpc>
                <a:spcPct val="80000"/>
              </a:lnSpc>
            </a:pPr>
            <a:endParaRPr lang="en-US" sz="2400" dirty="0"/>
          </a:p>
        </p:txBody>
      </p:sp>
      <p:sp>
        <p:nvSpPr>
          <p:cNvPr id="4" name="AutoShape 2" descr="Meijer logo">
            <a:extLst>
              <a:ext uri="{FF2B5EF4-FFF2-40B4-BE49-F238E27FC236}">
                <a16:creationId xmlns:a16="http://schemas.microsoft.com/office/drawing/2014/main" id="{E3DBF635-06B9-46B1-A00A-649B7AF4EE3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49295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pylon, outdoor object&#10;&#10;Description automatically generated">
            <a:extLst>
              <a:ext uri="{FF2B5EF4-FFF2-40B4-BE49-F238E27FC236}">
                <a16:creationId xmlns:a16="http://schemas.microsoft.com/office/drawing/2014/main" id="{F00ABCA3-0AAE-4BD9-8E52-5EE670B370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4300"/>
            <a:ext cx="4701026" cy="4962194"/>
          </a:xfrm>
          <a:prstGeom prst="rect">
            <a:avLst/>
          </a:prstGeom>
          <a:noFill/>
        </p:spPr>
      </p:pic>
      <p:sp>
        <p:nvSpPr>
          <p:cNvPr id="14" name="Slide Number Placeholder 13">
            <a:extLst>
              <a:ext uri="{FF2B5EF4-FFF2-40B4-BE49-F238E27FC236}">
                <a16:creationId xmlns:a16="http://schemas.microsoft.com/office/drawing/2014/main" id="{B6ED061C-F699-534D-AB31-7C280BCAA9D8}"/>
              </a:ext>
            </a:extLst>
          </p:cNvPr>
          <p:cNvSpPr>
            <a:spLocks noGrp="1"/>
          </p:cNvSpPr>
          <p:nvPr>
            <p:ph type="sldNum" sz="quarter" idx="12"/>
          </p:nvPr>
        </p:nvSpPr>
        <p:spPr>
          <a:xfrm>
            <a:off x="8480323" y="4948904"/>
            <a:ext cx="576365" cy="210984"/>
          </a:xfrm>
        </p:spPr>
        <p:txBody>
          <a:bodyPr anchor="b">
            <a:normAutofit/>
          </a:bodyPr>
          <a:lstStyle/>
          <a:p>
            <a:pPr>
              <a:lnSpc>
                <a:spcPct val="90000"/>
              </a:lnSpc>
              <a:spcAft>
                <a:spcPts val="600"/>
              </a:spcAft>
            </a:pPr>
            <a:fld id="{EA69B7C6-3FEA-7848-A062-37F8F6368D00}" type="slidenum">
              <a:rPr lang="en-US" sz="800" smtClean="0"/>
              <a:pPr>
                <a:lnSpc>
                  <a:spcPct val="90000"/>
                </a:lnSpc>
                <a:spcAft>
                  <a:spcPts val="600"/>
                </a:spcAft>
              </a:pPr>
              <a:t>10</a:t>
            </a:fld>
            <a:endParaRPr lang="en-US" sz="800" dirty="0"/>
          </a:p>
        </p:txBody>
      </p:sp>
      <p:sp>
        <p:nvSpPr>
          <p:cNvPr id="3" name="Text Placeholder 2"/>
          <p:cNvSpPr>
            <a:spLocks noGrp="1"/>
          </p:cNvSpPr>
          <p:nvPr>
            <p:ph type="body" sz="half" idx="2"/>
          </p:nvPr>
        </p:nvSpPr>
        <p:spPr>
          <a:xfrm>
            <a:off x="4953001" y="1711228"/>
            <a:ext cx="3733799" cy="3432272"/>
          </a:xfrm>
        </p:spPr>
        <p:txBody>
          <a:bodyPr>
            <a:normAutofit/>
          </a:bodyPr>
          <a:lstStyle/>
          <a:p>
            <a:r>
              <a:rPr lang="en-US" sz="1800" dirty="0"/>
              <a:t>Energy efficiency, demand response and emerging technologies such as grid modernization and battery storage will help us lower peak customer demand for  electricity and deliver exactly what Michigan needs.</a:t>
            </a:r>
          </a:p>
        </p:txBody>
      </p:sp>
      <p:sp>
        <p:nvSpPr>
          <p:cNvPr id="2" name="Title 1"/>
          <p:cNvSpPr>
            <a:spLocks noGrp="1"/>
          </p:cNvSpPr>
          <p:nvPr>
            <p:ph type="body" sz="quarter" idx="14"/>
          </p:nvPr>
        </p:nvSpPr>
        <p:spPr>
          <a:xfrm>
            <a:off x="4953000" y="738693"/>
            <a:ext cx="3733800" cy="746125"/>
          </a:xfrm>
        </p:spPr>
        <p:txBody>
          <a:bodyPr anchor="b">
            <a:normAutofit/>
          </a:bodyPr>
          <a:lstStyle/>
          <a:p>
            <a:r>
              <a:rPr lang="en-US" sz="2600" b="1" dirty="0"/>
              <a:t>A Smarter Grid</a:t>
            </a:r>
          </a:p>
        </p:txBody>
      </p:sp>
      <p:pic>
        <p:nvPicPr>
          <p:cNvPr id="16" name="Picture 15" descr="Page Green-Blue@300.png">
            <a:extLst>
              <a:ext uri="{FF2B5EF4-FFF2-40B4-BE49-F238E27FC236}">
                <a16:creationId xmlns:a16="http://schemas.microsoft.com/office/drawing/2014/main" id="{9D16CBB6-F84E-6640-8C4F-BB8B725012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13471"/>
            <a:ext cx="9144000" cy="530029"/>
          </a:xfrm>
          <a:prstGeom prst="rect">
            <a:avLst/>
          </a:prstGeom>
          <a:effectLst/>
        </p:spPr>
      </p:pic>
    </p:spTree>
    <p:extLst>
      <p:ext uri="{BB962C8B-B14F-4D97-AF65-F5344CB8AC3E}">
        <p14:creationId xmlns:p14="http://schemas.microsoft.com/office/powerpoint/2010/main" val="321742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446A46-AD93-46D8-B871-163AF2DAAC42}"/>
              </a:ext>
            </a:extLst>
          </p:cNvPr>
          <p:cNvPicPr>
            <a:picLocks noChangeAspect="1"/>
          </p:cNvPicPr>
          <p:nvPr/>
        </p:nvPicPr>
        <p:blipFill>
          <a:blip r:embed="rId3"/>
          <a:stretch>
            <a:fillRect/>
          </a:stretch>
        </p:blipFill>
        <p:spPr>
          <a:xfrm>
            <a:off x="0" y="110288"/>
            <a:ext cx="4529138" cy="4784112"/>
          </a:xfrm>
          <a:prstGeom prst="rect">
            <a:avLst/>
          </a:prstGeom>
        </p:spPr>
      </p:pic>
      <p:pic>
        <p:nvPicPr>
          <p:cNvPr id="6" name="Picture 5" descr="Page Green-Blue@300.png">
            <a:extLst>
              <a:ext uri="{FF2B5EF4-FFF2-40B4-BE49-F238E27FC236}">
                <a16:creationId xmlns:a16="http://schemas.microsoft.com/office/drawing/2014/main" id="{D268613B-8016-DE48-AAF2-01C57F30B0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13471"/>
            <a:ext cx="9144000" cy="530029"/>
          </a:xfrm>
          <a:prstGeom prst="rect">
            <a:avLst/>
          </a:prstGeom>
          <a:effectLst/>
        </p:spPr>
      </p:pic>
      <p:sp>
        <p:nvSpPr>
          <p:cNvPr id="3" name="Text Placeholder 2"/>
          <p:cNvSpPr>
            <a:spLocks noGrp="1"/>
          </p:cNvSpPr>
          <p:nvPr>
            <p:ph type="body" sz="half" idx="2"/>
          </p:nvPr>
        </p:nvSpPr>
        <p:spPr>
          <a:xfrm>
            <a:off x="4984190" y="1790700"/>
            <a:ext cx="3733799" cy="2785028"/>
          </a:xfrm>
        </p:spPr>
        <p:txBody>
          <a:bodyPr>
            <a:normAutofit/>
          </a:bodyPr>
          <a:lstStyle/>
          <a:p>
            <a:r>
              <a:rPr lang="en-US" sz="1800" b="1" dirty="0">
                <a:solidFill>
                  <a:srgbClr val="92D050"/>
                </a:solidFill>
              </a:rPr>
              <a:t>We plan to meet 90 percent of your energy needs with clean resources</a:t>
            </a:r>
            <a:r>
              <a:rPr lang="en-US" sz="1800" dirty="0"/>
              <a:t>, including the addition of nearly 8,000 megawatts of solar power.</a:t>
            </a:r>
          </a:p>
        </p:txBody>
      </p:sp>
      <p:sp>
        <p:nvSpPr>
          <p:cNvPr id="4" name="Text Placeholder 3"/>
          <p:cNvSpPr>
            <a:spLocks noGrp="1"/>
          </p:cNvSpPr>
          <p:nvPr>
            <p:ph type="body" sz="quarter" idx="14"/>
          </p:nvPr>
        </p:nvSpPr>
        <p:spPr>
          <a:xfrm>
            <a:off x="4874291" y="732293"/>
            <a:ext cx="3953596" cy="746125"/>
          </a:xfrm>
        </p:spPr>
        <p:txBody>
          <a:bodyPr/>
          <a:lstStyle/>
          <a:p>
            <a:r>
              <a:rPr lang="en-US" sz="2600" b="1" dirty="0"/>
              <a:t>More Renewable Energy</a:t>
            </a:r>
          </a:p>
        </p:txBody>
      </p:sp>
      <p:sp>
        <p:nvSpPr>
          <p:cNvPr id="12" name="Slide Number Placeholder 11">
            <a:extLst>
              <a:ext uri="{FF2B5EF4-FFF2-40B4-BE49-F238E27FC236}">
                <a16:creationId xmlns:a16="http://schemas.microsoft.com/office/drawing/2014/main" id="{B5388C1B-2FB8-E34E-AE3B-EB83E4B576FE}"/>
              </a:ext>
            </a:extLst>
          </p:cNvPr>
          <p:cNvSpPr>
            <a:spLocks noGrp="1"/>
          </p:cNvSpPr>
          <p:nvPr>
            <p:ph type="sldNum" sz="quarter" idx="12"/>
          </p:nvPr>
        </p:nvSpPr>
        <p:spPr/>
        <p:txBody>
          <a:bodyPr/>
          <a:lstStyle/>
          <a:p>
            <a:fld id="{EA69B7C6-3FEA-7848-A062-37F8F6368D00}" type="slidenum">
              <a:rPr lang="en-US" smtClean="0"/>
              <a:t>11</a:t>
            </a:fld>
            <a:endParaRPr lang="en-US" dirty="0"/>
          </a:p>
        </p:txBody>
      </p:sp>
    </p:spTree>
    <p:extLst>
      <p:ext uri="{BB962C8B-B14F-4D97-AF65-F5344CB8AC3E}">
        <p14:creationId xmlns:p14="http://schemas.microsoft.com/office/powerpoint/2010/main" val="269262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wind turbines&#10;&#10;Description automatically generated with low confidence">
            <a:extLst>
              <a:ext uri="{FF2B5EF4-FFF2-40B4-BE49-F238E27FC236}">
                <a16:creationId xmlns:a16="http://schemas.microsoft.com/office/drawing/2014/main" id="{42A3DA94-9CAA-41B6-863D-9BB5B4EB1F2D}"/>
              </a:ext>
            </a:extLst>
          </p:cNvPr>
          <p:cNvPicPr>
            <a:picLocks noChangeAspect="1"/>
          </p:cNvPicPr>
          <p:nvPr/>
        </p:nvPicPr>
        <p:blipFill rotWithShape="1">
          <a:blip r:embed="rId3">
            <a:extLst>
              <a:ext uri="{28A0092B-C50C-407E-A947-70E740481C1C}">
                <a14:useLocalDpi xmlns:a14="http://schemas.microsoft.com/office/drawing/2010/main" val="0"/>
              </a:ext>
            </a:extLst>
          </a:blip>
          <a:srcRect l="8073" r="32613" b="1728"/>
          <a:stretch/>
        </p:blipFill>
        <p:spPr>
          <a:xfrm flipH="1">
            <a:off x="4571998" y="82553"/>
            <a:ext cx="4572001" cy="5054597"/>
          </a:xfrm>
          <a:prstGeom prst="rect">
            <a:avLst/>
          </a:prstGeom>
        </p:spPr>
      </p:pic>
      <p:pic>
        <p:nvPicPr>
          <p:cNvPr id="6" name="Picture 5" descr="Page Green-Blue@300.png">
            <a:extLst>
              <a:ext uri="{FF2B5EF4-FFF2-40B4-BE49-F238E27FC236}">
                <a16:creationId xmlns:a16="http://schemas.microsoft.com/office/drawing/2014/main" id="{1C47A345-B3BD-5A44-8670-B8C8D360B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4613474"/>
            <a:ext cx="9144000" cy="530029"/>
          </a:xfrm>
          <a:prstGeom prst="rect">
            <a:avLst/>
          </a:prstGeom>
          <a:effectLst/>
        </p:spPr>
      </p:pic>
      <p:sp>
        <p:nvSpPr>
          <p:cNvPr id="8" name="Title 7">
            <a:extLst>
              <a:ext uri="{FF2B5EF4-FFF2-40B4-BE49-F238E27FC236}">
                <a16:creationId xmlns:a16="http://schemas.microsoft.com/office/drawing/2014/main" id="{B3BFADD1-5ABF-4FCE-9E18-797A8FAC0B67}"/>
              </a:ext>
            </a:extLst>
          </p:cNvPr>
          <p:cNvSpPr>
            <a:spLocks noGrp="1"/>
          </p:cNvSpPr>
          <p:nvPr>
            <p:ph type="title"/>
          </p:nvPr>
        </p:nvSpPr>
        <p:spPr>
          <a:xfrm>
            <a:off x="267519" y="196448"/>
            <a:ext cx="4615631" cy="701994"/>
          </a:xfrm>
        </p:spPr>
        <p:txBody>
          <a:bodyPr>
            <a:normAutofit fontScale="90000"/>
          </a:bodyPr>
          <a:lstStyle/>
          <a:p>
            <a:r>
              <a:rPr lang="en-US" sz="2600" b="1" dirty="0">
                <a:latin typeface="Century Gothic" panose="020B0502020202020204" pitchFamily="34" charset="0"/>
              </a:rPr>
              <a:t>Renewable Energy </a:t>
            </a:r>
            <a:br>
              <a:rPr lang="en-US" sz="2600" b="1" dirty="0">
                <a:latin typeface="Century Gothic" panose="020B0502020202020204" pitchFamily="34" charset="0"/>
              </a:rPr>
            </a:br>
            <a:r>
              <a:rPr lang="en-US" sz="2600" b="1" dirty="0">
                <a:latin typeface="Century Gothic" panose="020B0502020202020204" pitchFamily="34" charset="0"/>
              </a:rPr>
              <a:t>Options</a:t>
            </a:r>
          </a:p>
        </p:txBody>
      </p:sp>
      <p:sp>
        <p:nvSpPr>
          <p:cNvPr id="7" name="Text Placeholder 6">
            <a:extLst>
              <a:ext uri="{FF2B5EF4-FFF2-40B4-BE49-F238E27FC236}">
                <a16:creationId xmlns:a16="http://schemas.microsoft.com/office/drawing/2014/main" id="{BC1B85A9-72B1-4B5A-9774-15884B777476}"/>
              </a:ext>
            </a:extLst>
          </p:cNvPr>
          <p:cNvSpPr>
            <a:spLocks noGrp="1"/>
          </p:cNvSpPr>
          <p:nvPr>
            <p:ph type="body" sz="half" idx="2"/>
          </p:nvPr>
        </p:nvSpPr>
        <p:spPr>
          <a:xfrm>
            <a:off x="339444" y="1046264"/>
            <a:ext cx="3891343" cy="3430798"/>
          </a:xfrm>
        </p:spPr>
        <p:txBody>
          <a:bodyPr vert="horz" lIns="68580" tIns="34290" rIns="68580" bIns="34290" rtlCol="0" anchor="t">
            <a:normAutofit fontScale="92500" lnSpcReduction="10000"/>
          </a:bodyPr>
          <a:lstStyle/>
          <a:p>
            <a:r>
              <a:rPr lang="en-US" sz="1575" dirty="0">
                <a:latin typeface="Century Gothic"/>
              </a:rPr>
              <a:t>Subscribe to have renewable, Michigan-made energy power your business. Meet your sustainability goals and accelerate decarbonization of Michigan’s electric grid. </a:t>
            </a:r>
            <a:endParaRPr lang="en-US" sz="1600" dirty="0">
              <a:latin typeface="Century Gothic" panose="020B0502020202020204" pitchFamily="34" charset="0"/>
            </a:endParaRPr>
          </a:p>
          <a:p>
            <a:endParaRPr lang="en-US" sz="1600" dirty="0">
              <a:latin typeface="Century Gothic" panose="020B0502020202020204" pitchFamily="34" charset="0"/>
            </a:endParaRPr>
          </a:p>
          <a:p>
            <a:pPr marL="342424" indent="-342424">
              <a:lnSpc>
                <a:spcPct val="100000"/>
              </a:lnSpc>
              <a:spcBef>
                <a:spcPts val="0"/>
              </a:spcBef>
              <a:buClr>
                <a:srgbClr val="204A59"/>
              </a:buClr>
              <a:buFont typeface="Arial" panose="020B0604020202020204" pitchFamily="34" charset="0"/>
              <a:buChar char="•"/>
            </a:pPr>
            <a:r>
              <a:rPr lang="en-US" sz="1575" b="1" dirty="0">
                <a:latin typeface="Century Gothic"/>
              </a:rPr>
              <a:t>What it is: </a:t>
            </a:r>
            <a:r>
              <a:rPr lang="en-US" sz="1575" dirty="0">
                <a:latin typeface="Century Gothic"/>
              </a:rPr>
              <a:t>Match your facility's electric use with renewable energy generated by a Consumers Energy owned and operated Michigan resources. </a:t>
            </a:r>
          </a:p>
          <a:p>
            <a:pPr marL="342424" indent="-342424">
              <a:lnSpc>
                <a:spcPct val="100000"/>
              </a:lnSpc>
              <a:spcBef>
                <a:spcPts val="0"/>
              </a:spcBef>
              <a:buClr>
                <a:srgbClr val="204A59"/>
              </a:buClr>
              <a:buFont typeface="Arial" panose="020B0604020202020204" pitchFamily="34" charset="0"/>
              <a:buChar char="•"/>
            </a:pPr>
            <a:endParaRPr lang="en-US" sz="1600" dirty="0">
              <a:latin typeface="Century Gothic" panose="020B0502020202020204" pitchFamily="34" charset="0"/>
            </a:endParaRPr>
          </a:p>
          <a:p>
            <a:pPr marL="342424" indent="-342424">
              <a:buFont typeface="Arial" panose="020B0604020202020204" pitchFamily="34" charset="0"/>
              <a:buChar char="•"/>
            </a:pPr>
            <a:r>
              <a:rPr lang="en-US" sz="1575" b="1" dirty="0">
                <a:latin typeface="Century Gothic"/>
              </a:rPr>
              <a:t>Why it’s valuable</a:t>
            </a:r>
            <a:r>
              <a:rPr lang="en-US" sz="1575" b="1">
                <a:latin typeface="Century Gothic"/>
              </a:rPr>
              <a:t>: </a:t>
            </a:r>
            <a:r>
              <a:rPr lang="en-US" sz="1575">
                <a:latin typeface="Century Gothic"/>
              </a:rPr>
              <a:t>Hassel-free </a:t>
            </a:r>
            <a:r>
              <a:rPr lang="en-US" sz="1575" dirty="0">
                <a:latin typeface="Century Gothic"/>
              </a:rPr>
              <a:t>renewable energy solution: no upfront costs, flexible contracting and turnkey.</a:t>
            </a:r>
          </a:p>
          <a:p>
            <a:pPr marL="342424" indent="-342424">
              <a:buFont typeface="Arial" panose="020B0604020202020204" pitchFamily="34" charset="0"/>
              <a:buChar char="•"/>
            </a:pPr>
            <a:endParaRPr lang="en-US" sz="1600" b="1"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40099836-C082-4043-B6F3-505DA6D624BC}"/>
              </a:ext>
            </a:extLst>
          </p:cNvPr>
          <p:cNvSpPr>
            <a:spLocks noGrp="1"/>
          </p:cNvSpPr>
          <p:nvPr>
            <p:ph type="sldNum" sz="quarter" idx="12"/>
          </p:nvPr>
        </p:nvSpPr>
        <p:spPr/>
        <p:txBody>
          <a:bodyPr/>
          <a:lstStyle/>
          <a:p>
            <a:pPr defTabSz="457166"/>
            <a:fld id="{EA69B7C6-3FEA-7848-A062-37F8F6368D00}" type="slidenum">
              <a:rPr lang="en-US">
                <a:solidFill>
                  <a:srgbClr val="FFFFFE"/>
                </a:solidFill>
                <a:latin typeface="Century Gothic"/>
              </a:rPr>
              <a:pPr defTabSz="457166"/>
              <a:t>12</a:t>
            </a:fld>
            <a:endParaRPr lang="en-US" dirty="0">
              <a:solidFill>
                <a:srgbClr val="FFFFFE"/>
              </a:solidFill>
              <a:latin typeface="Century Gothic"/>
            </a:endParaRPr>
          </a:p>
        </p:txBody>
      </p:sp>
    </p:spTree>
    <p:extLst>
      <p:ext uri="{BB962C8B-B14F-4D97-AF65-F5344CB8AC3E}">
        <p14:creationId xmlns:p14="http://schemas.microsoft.com/office/powerpoint/2010/main" val="36991789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object, solar cell, outdoor&#10;&#10;Description automatically generated">
            <a:extLst>
              <a:ext uri="{FF2B5EF4-FFF2-40B4-BE49-F238E27FC236}">
                <a16:creationId xmlns:a16="http://schemas.microsoft.com/office/drawing/2014/main" id="{7F1C6D5F-1171-4E42-9419-7DB0F42E15CE}"/>
              </a:ext>
            </a:extLst>
          </p:cNvPr>
          <p:cNvPicPr>
            <a:picLocks noChangeAspect="1"/>
          </p:cNvPicPr>
          <p:nvPr/>
        </p:nvPicPr>
        <p:blipFill rotWithShape="1">
          <a:blip r:embed="rId3">
            <a:extLst>
              <a:ext uri="{28A0092B-C50C-407E-A947-70E740481C1C}">
                <a14:useLocalDpi xmlns:a14="http://schemas.microsoft.com/office/drawing/2010/main" val="0"/>
              </a:ext>
            </a:extLst>
          </a:blip>
          <a:srcRect t="17521"/>
          <a:stretch/>
        </p:blipFill>
        <p:spPr>
          <a:xfrm flipH="1">
            <a:off x="4681254" y="79263"/>
            <a:ext cx="4462746" cy="4912145"/>
          </a:xfrm>
          <a:prstGeom prst="rect">
            <a:avLst/>
          </a:prstGeom>
        </p:spPr>
      </p:pic>
      <p:pic>
        <p:nvPicPr>
          <p:cNvPr id="6" name="Picture 5" descr="Page Green-Blue@300.png">
            <a:extLst>
              <a:ext uri="{FF2B5EF4-FFF2-40B4-BE49-F238E27FC236}">
                <a16:creationId xmlns:a16="http://schemas.microsoft.com/office/drawing/2014/main" id="{1C47A345-B3BD-5A44-8670-B8C8D360B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4613474"/>
            <a:ext cx="9144000" cy="530029"/>
          </a:xfrm>
          <a:prstGeom prst="rect">
            <a:avLst/>
          </a:prstGeom>
          <a:effectLst/>
        </p:spPr>
      </p:pic>
      <p:sp>
        <p:nvSpPr>
          <p:cNvPr id="8" name="Title 7">
            <a:extLst>
              <a:ext uri="{FF2B5EF4-FFF2-40B4-BE49-F238E27FC236}">
                <a16:creationId xmlns:a16="http://schemas.microsoft.com/office/drawing/2014/main" id="{B3BFADD1-5ABF-4FCE-9E18-797A8FAC0B67}"/>
              </a:ext>
            </a:extLst>
          </p:cNvPr>
          <p:cNvSpPr>
            <a:spLocks noGrp="1"/>
          </p:cNvSpPr>
          <p:nvPr>
            <p:ph type="title"/>
          </p:nvPr>
        </p:nvSpPr>
        <p:spPr/>
        <p:txBody>
          <a:bodyPr>
            <a:normAutofit/>
          </a:bodyPr>
          <a:lstStyle/>
          <a:p>
            <a:r>
              <a:rPr lang="en-US" sz="2600" b="1" dirty="0">
                <a:latin typeface="Century Gothic" panose="020B0502020202020204" pitchFamily="34" charset="0"/>
              </a:rPr>
              <a:t>Solar Gardens</a:t>
            </a:r>
          </a:p>
        </p:txBody>
      </p:sp>
      <p:sp>
        <p:nvSpPr>
          <p:cNvPr id="7" name="Text Placeholder 6">
            <a:extLst>
              <a:ext uri="{FF2B5EF4-FFF2-40B4-BE49-F238E27FC236}">
                <a16:creationId xmlns:a16="http://schemas.microsoft.com/office/drawing/2014/main" id="{BC1B85A9-72B1-4B5A-9774-15884B777476}"/>
              </a:ext>
            </a:extLst>
          </p:cNvPr>
          <p:cNvSpPr>
            <a:spLocks noGrp="1"/>
          </p:cNvSpPr>
          <p:nvPr>
            <p:ph type="body" sz="half" idx="2"/>
          </p:nvPr>
        </p:nvSpPr>
        <p:spPr>
          <a:xfrm>
            <a:off x="356419" y="1136799"/>
            <a:ext cx="3891343" cy="3430798"/>
          </a:xfrm>
        </p:spPr>
        <p:txBody>
          <a:bodyPr vert="horz" lIns="68580" tIns="34290" rIns="68580" bIns="34290" rtlCol="0" anchor="t">
            <a:normAutofit fontScale="92500" lnSpcReduction="10000"/>
          </a:bodyPr>
          <a:lstStyle/>
          <a:p>
            <a:r>
              <a:rPr lang="en-US" sz="1575" dirty="0">
                <a:latin typeface="Century Gothic"/>
              </a:rPr>
              <a:t>Partner with Consumers Energy to bring zero-carbon, solar generation to your local community. </a:t>
            </a:r>
            <a:endParaRPr lang="en-US" sz="1600" dirty="0">
              <a:latin typeface="Century Gothic" panose="020B0502020202020204" pitchFamily="34" charset="0"/>
            </a:endParaRPr>
          </a:p>
          <a:p>
            <a:endParaRPr lang="en-US" sz="1600" dirty="0">
              <a:latin typeface="Century Gothic" panose="020B0502020202020204" pitchFamily="34" charset="0"/>
            </a:endParaRPr>
          </a:p>
          <a:p>
            <a:pPr marL="342424" indent="-342424">
              <a:lnSpc>
                <a:spcPct val="100000"/>
              </a:lnSpc>
              <a:spcBef>
                <a:spcPts val="0"/>
              </a:spcBef>
              <a:buClr>
                <a:srgbClr val="204A59"/>
              </a:buClr>
              <a:buFont typeface="Arial" panose="020B0604020202020204" pitchFamily="34" charset="0"/>
              <a:buChar char="•"/>
            </a:pPr>
            <a:r>
              <a:rPr lang="en-US" sz="1575" b="1" dirty="0">
                <a:latin typeface="Century Gothic"/>
              </a:rPr>
              <a:t>What it is: </a:t>
            </a:r>
            <a:r>
              <a:rPr lang="en-US" sz="1575" dirty="0">
                <a:latin typeface="Century Gothic"/>
              </a:rPr>
              <a:t>With available land, you can become an Anchor Tenant and subscribe to 100% Michigan-Made Solar Energy.  CE will own, operate and maintain the solar facility.</a:t>
            </a:r>
          </a:p>
          <a:p>
            <a:pPr marL="342424" indent="-342424">
              <a:buFont typeface="Arial" panose="020B0604020202020204" pitchFamily="34" charset="0"/>
              <a:buChar char="•"/>
            </a:pPr>
            <a:r>
              <a:rPr lang="en-US" sz="1575" b="1" dirty="0">
                <a:latin typeface="Century Gothic"/>
              </a:rPr>
              <a:t>Why it’s valuable: </a:t>
            </a:r>
            <a:r>
              <a:rPr lang="en-US" sz="1575" dirty="0">
                <a:latin typeface="Century Gothic"/>
              </a:rPr>
              <a:t>You promote a cleaner energy landscape in your community without the upfront costs and long-term maintenance plus receive a credit for solar energy produced in return for a small fee on your monthly energy bill.</a:t>
            </a:r>
            <a:endParaRPr lang="en-US" sz="1575"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40099836-C082-4043-B6F3-505DA6D624BC}"/>
              </a:ext>
            </a:extLst>
          </p:cNvPr>
          <p:cNvSpPr>
            <a:spLocks noGrp="1"/>
          </p:cNvSpPr>
          <p:nvPr>
            <p:ph type="sldNum" sz="quarter" idx="12"/>
          </p:nvPr>
        </p:nvSpPr>
        <p:spPr/>
        <p:txBody>
          <a:bodyPr/>
          <a:lstStyle/>
          <a:p>
            <a:pPr defTabSz="457166"/>
            <a:fld id="{EA69B7C6-3FEA-7848-A062-37F8F6368D00}" type="slidenum">
              <a:rPr lang="en-US">
                <a:solidFill>
                  <a:srgbClr val="FFFFFE"/>
                </a:solidFill>
                <a:latin typeface="Century Gothic"/>
              </a:rPr>
              <a:pPr defTabSz="457166"/>
              <a:t>13</a:t>
            </a:fld>
            <a:endParaRPr lang="en-US" dirty="0">
              <a:solidFill>
                <a:srgbClr val="FFFFFE"/>
              </a:solidFill>
              <a:latin typeface="Century Gothic"/>
            </a:endParaRPr>
          </a:p>
        </p:txBody>
      </p:sp>
    </p:spTree>
    <p:extLst>
      <p:ext uri="{BB962C8B-B14F-4D97-AF65-F5344CB8AC3E}">
        <p14:creationId xmlns:p14="http://schemas.microsoft.com/office/powerpoint/2010/main" val="22930151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A974-B7DF-4DE6-9842-3F4E9DFBE569}"/>
              </a:ext>
            </a:extLst>
          </p:cNvPr>
          <p:cNvSpPr>
            <a:spLocks noGrp="1"/>
          </p:cNvSpPr>
          <p:nvPr>
            <p:ph type="title"/>
          </p:nvPr>
        </p:nvSpPr>
        <p:spPr>
          <a:xfrm>
            <a:off x="353786" y="336153"/>
            <a:ext cx="8333013" cy="1048509"/>
          </a:xfrm>
        </p:spPr>
        <p:txBody>
          <a:bodyPr/>
          <a:lstStyle/>
          <a:p>
            <a:r>
              <a:rPr lang="en-US" sz="2600" b="1" dirty="0"/>
              <a:t>Trusted Energy Management and </a:t>
            </a:r>
            <a:br>
              <a:rPr lang="en-US" sz="2600" b="1" dirty="0"/>
            </a:br>
            <a:r>
              <a:rPr lang="en-US" sz="2600" b="1" dirty="0"/>
              <a:t>Sustainability Solutions</a:t>
            </a:r>
          </a:p>
        </p:txBody>
      </p:sp>
      <p:sp>
        <p:nvSpPr>
          <p:cNvPr id="4" name="Slide Number Placeholder 3">
            <a:extLst>
              <a:ext uri="{FF2B5EF4-FFF2-40B4-BE49-F238E27FC236}">
                <a16:creationId xmlns:a16="http://schemas.microsoft.com/office/drawing/2014/main" id="{7C577C92-0130-430C-934B-DF14A07ADC52}"/>
              </a:ext>
            </a:extLst>
          </p:cNvPr>
          <p:cNvSpPr>
            <a:spLocks noGrp="1"/>
          </p:cNvSpPr>
          <p:nvPr>
            <p:ph type="sldNum" sz="quarter" idx="12"/>
          </p:nvPr>
        </p:nvSpPr>
        <p:spPr/>
        <p:txBody>
          <a:bodyPr/>
          <a:lstStyle/>
          <a:p>
            <a:fld id="{EA69B7C6-3FEA-7848-A062-37F8F6368D00}" type="slidenum">
              <a:rPr lang="en-US" smtClean="0"/>
              <a:t>14</a:t>
            </a:fld>
            <a:endParaRPr lang="en-US" dirty="0"/>
          </a:p>
        </p:txBody>
      </p:sp>
      <p:sp>
        <p:nvSpPr>
          <p:cNvPr id="5" name="Rectangle 4">
            <a:extLst>
              <a:ext uri="{FF2B5EF4-FFF2-40B4-BE49-F238E27FC236}">
                <a16:creationId xmlns:a16="http://schemas.microsoft.com/office/drawing/2014/main" id="{A9CDD5EF-5A92-497A-B3A3-A5FC2BAE40C2}"/>
              </a:ext>
            </a:extLst>
          </p:cNvPr>
          <p:cNvSpPr/>
          <p:nvPr/>
        </p:nvSpPr>
        <p:spPr>
          <a:xfrm>
            <a:off x="0" y="1417772"/>
            <a:ext cx="9144000" cy="315513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295CA037-AD0F-4958-9876-813BC5863F5A}"/>
              </a:ext>
            </a:extLst>
          </p:cNvPr>
          <p:cNvGrpSpPr/>
          <p:nvPr/>
        </p:nvGrpSpPr>
        <p:grpSpPr>
          <a:xfrm>
            <a:off x="1558560" y="1521036"/>
            <a:ext cx="6026881" cy="3010015"/>
            <a:chOff x="1368642" y="1521036"/>
            <a:chExt cx="6026881" cy="3010015"/>
          </a:xfrm>
        </p:grpSpPr>
        <p:sp>
          <p:nvSpPr>
            <p:cNvPr id="6" name="Hexagon 5">
              <a:extLst>
                <a:ext uri="{FF2B5EF4-FFF2-40B4-BE49-F238E27FC236}">
                  <a16:creationId xmlns:a16="http://schemas.microsoft.com/office/drawing/2014/main" id="{AB554A25-D346-4F8C-B966-031338BE7BA8}"/>
                </a:ext>
              </a:extLst>
            </p:cNvPr>
            <p:cNvSpPr/>
            <p:nvPr/>
          </p:nvSpPr>
          <p:spPr>
            <a:xfrm>
              <a:off x="1501554" y="1857818"/>
              <a:ext cx="1431599" cy="1263822"/>
            </a:xfrm>
            <a:prstGeom prst="hexagon">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5DC54847-49F6-45BC-9DF1-DECBD305CF7D}"/>
                </a:ext>
              </a:extLst>
            </p:cNvPr>
            <p:cNvSpPr/>
            <p:nvPr/>
          </p:nvSpPr>
          <p:spPr>
            <a:xfrm>
              <a:off x="1614419" y="2106880"/>
              <a:ext cx="1205869" cy="765699"/>
            </a:xfrm>
            <a:prstGeom prst="rect">
              <a:avLst/>
            </a:prstGeom>
          </p:spPr>
          <p:txBody>
            <a:bodyPr wrap="square">
              <a:spAutoFit/>
            </a:bodyPr>
            <a:lstStyle/>
            <a:p>
              <a:pPr algn="ctr"/>
              <a:r>
                <a:rPr lang="en-US" sz="1100" dirty="0">
                  <a:solidFill>
                    <a:schemeClr val="bg1"/>
                  </a:solidFill>
                </a:rPr>
                <a:t>Energy Management &amp; Waste Reduction </a:t>
              </a:r>
            </a:p>
          </p:txBody>
        </p:sp>
        <p:sp>
          <p:nvSpPr>
            <p:cNvPr id="8" name="Hexagon 7">
              <a:extLst>
                <a:ext uri="{FF2B5EF4-FFF2-40B4-BE49-F238E27FC236}">
                  <a16:creationId xmlns:a16="http://schemas.microsoft.com/office/drawing/2014/main" id="{2D39A566-D877-4CA0-9853-3FABE9FDCBA6}"/>
                </a:ext>
              </a:extLst>
            </p:cNvPr>
            <p:cNvSpPr/>
            <p:nvPr/>
          </p:nvSpPr>
          <p:spPr>
            <a:xfrm>
              <a:off x="3626790" y="2487007"/>
              <a:ext cx="1431599" cy="1263822"/>
            </a:xfrm>
            <a:prstGeom prst="hexagon">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E18C1D27-1F76-4EC2-B558-FDCEC831BACD}"/>
                </a:ext>
              </a:extLst>
            </p:cNvPr>
            <p:cNvSpPr/>
            <p:nvPr/>
          </p:nvSpPr>
          <p:spPr>
            <a:xfrm>
              <a:off x="3739654" y="2922807"/>
              <a:ext cx="1205869" cy="430887"/>
            </a:xfrm>
            <a:prstGeom prst="rect">
              <a:avLst/>
            </a:prstGeom>
          </p:spPr>
          <p:txBody>
            <a:bodyPr wrap="square">
              <a:spAutoFit/>
            </a:bodyPr>
            <a:lstStyle/>
            <a:p>
              <a:pPr algn="ctr"/>
              <a:r>
                <a:rPr lang="en-US" sz="1100" dirty="0">
                  <a:solidFill>
                    <a:schemeClr val="bg1"/>
                  </a:solidFill>
                </a:rPr>
                <a:t>Demand Response </a:t>
              </a:r>
            </a:p>
          </p:txBody>
        </p:sp>
        <p:sp>
          <p:nvSpPr>
            <p:cNvPr id="10" name="Hexagon 9">
              <a:extLst>
                <a:ext uri="{FF2B5EF4-FFF2-40B4-BE49-F238E27FC236}">
                  <a16:creationId xmlns:a16="http://schemas.microsoft.com/office/drawing/2014/main" id="{A82EA47B-9053-4A48-BD99-934274274BEA}"/>
                </a:ext>
              </a:extLst>
            </p:cNvPr>
            <p:cNvSpPr/>
            <p:nvPr/>
          </p:nvSpPr>
          <p:spPr>
            <a:xfrm>
              <a:off x="2921719" y="1521036"/>
              <a:ext cx="2820588" cy="757861"/>
            </a:xfrm>
            <a:prstGeom prst="hexagon">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TextBox 10">
              <a:extLst>
                <a:ext uri="{FF2B5EF4-FFF2-40B4-BE49-F238E27FC236}">
                  <a16:creationId xmlns:a16="http://schemas.microsoft.com/office/drawing/2014/main" id="{03730733-8C4A-445D-8D87-496F7D7F1941}"/>
                </a:ext>
              </a:extLst>
            </p:cNvPr>
            <p:cNvSpPr txBox="1"/>
            <p:nvPr/>
          </p:nvSpPr>
          <p:spPr>
            <a:xfrm>
              <a:off x="2893938" y="1628753"/>
              <a:ext cx="2809153" cy="461665"/>
            </a:xfrm>
            <a:prstGeom prst="rect">
              <a:avLst/>
            </a:prstGeom>
            <a:noFill/>
          </p:spPr>
          <p:txBody>
            <a:bodyPr wrap="square" rtlCol="0">
              <a:spAutoFit/>
            </a:bodyPr>
            <a:lstStyle/>
            <a:p>
              <a:pPr algn="ctr"/>
              <a:endParaRPr lang="en-US" sz="2400" dirty="0">
                <a:solidFill>
                  <a:srgbClr val="FF0000"/>
                </a:solidFill>
              </a:endParaRPr>
            </a:p>
          </p:txBody>
        </p:sp>
        <p:sp>
          <p:nvSpPr>
            <p:cNvPr id="12" name="Rectangle 11">
              <a:extLst>
                <a:ext uri="{FF2B5EF4-FFF2-40B4-BE49-F238E27FC236}">
                  <a16:creationId xmlns:a16="http://schemas.microsoft.com/office/drawing/2014/main" id="{F1EAE67B-AAB3-4E04-B5F7-4903DD437917}"/>
                </a:ext>
              </a:extLst>
            </p:cNvPr>
            <p:cNvSpPr/>
            <p:nvPr/>
          </p:nvSpPr>
          <p:spPr>
            <a:xfrm>
              <a:off x="1368642" y="3207355"/>
              <a:ext cx="1697422" cy="646331"/>
            </a:xfrm>
            <a:prstGeom prst="rect">
              <a:avLst/>
            </a:prstGeom>
          </p:spPr>
          <p:txBody>
            <a:bodyPr wrap="square">
              <a:spAutoFit/>
            </a:bodyPr>
            <a:lstStyle/>
            <a:p>
              <a:pPr algn="ctr"/>
              <a:r>
                <a:rPr lang="en-US" sz="900" i="1" dirty="0"/>
                <a:t>Our energy experts can help you improve your operations and bottom line by reducing energy waste.</a:t>
              </a:r>
            </a:p>
          </p:txBody>
        </p:sp>
        <p:sp>
          <p:nvSpPr>
            <p:cNvPr id="13" name="Rectangle 12">
              <a:extLst>
                <a:ext uri="{FF2B5EF4-FFF2-40B4-BE49-F238E27FC236}">
                  <a16:creationId xmlns:a16="http://schemas.microsoft.com/office/drawing/2014/main" id="{DE96B0BC-A979-4363-A63E-65D6530B04D1}"/>
                </a:ext>
              </a:extLst>
            </p:cNvPr>
            <p:cNvSpPr/>
            <p:nvPr/>
          </p:nvSpPr>
          <p:spPr>
            <a:xfrm>
              <a:off x="5595638" y="3207355"/>
              <a:ext cx="1799885" cy="677108"/>
            </a:xfrm>
            <a:prstGeom prst="rect">
              <a:avLst/>
            </a:prstGeom>
          </p:spPr>
          <p:txBody>
            <a:bodyPr wrap="square">
              <a:spAutoFit/>
            </a:bodyPr>
            <a:lstStyle/>
            <a:p>
              <a:pPr algn="ctr"/>
              <a:r>
                <a:rPr lang="en-US" sz="900" i="1" dirty="0"/>
                <a:t>We offer several programs that can be tailored to meet your sustainability goals. </a:t>
              </a:r>
            </a:p>
            <a:p>
              <a:endParaRPr lang="en-US" sz="1100" i="1" dirty="0"/>
            </a:p>
          </p:txBody>
        </p:sp>
        <p:sp>
          <p:nvSpPr>
            <p:cNvPr id="14" name="Rectangle 13">
              <a:extLst>
                <a:ext uri="{FF2B5EF4-FFF2-40B4-BE49-F238E27FC236}">
                  <a16:creationId xmlns:a16="http://schemas.microsoft.com/office/drawing/2014/main" id="{F7080A44-7BDA-4BBE-8004-61C1515D2405}"/>
                </a:ext>
              </a:extLst>
            </p:cNvPr>
            <p:cNvSpPr/>
            <p:nvPr/>
          </p:nvSpPr>
          <p:spPr>
            <a:xfrm>
              <a:off x="3247163" y="3884720"/>
              <a:ext cx="2264049" cy="646331"/>
            </a:xfrm>
            <a:prstGeom prst="rect">
              <a:avLst/>
            </a:prstGeom>
          </p:spPr>
          <p:txBody>
            <a:bodyPr wrap="square">
              <a:spAutoFit/>
            </a:bodyPr>
            <a:lstStyle/>
            <a:p>
              <a:pPr algn="ctr"/>
              <a:r>
                <a:rPr lang="en-US" sz="900" i="1" dirty="0"/>
                <a:t>When you use energy is just as important as how much you use. We have programs that can offer energy insights and help you save money.</a:t>
              </a:r>
            </a:p>
          </p:txBody>
        </p:sp>
        <p:grpSp>
          <p:nvGrpSpPr>
            <p:cNvPr id="15" name="Group 14">
              <a:extLst>
                <a:ext uri="{FF2B5EF4-FFF2-40B4-BE49-F238E27FC236}">
                  <a16:creationId xmlns:a16="http://schemas.microsoft.com/office/drawing/2014/main" id="{08D1002B-C510-4822-8CED-1928722557F1}"/>
                </a:ext>
              </a:extLst>
            </p:cNvPr>
            <p:cNvGrpSpPr/>
            <p:nvPr/>
          </p:nvGrpSpPr>
          <p:grpSpPr>
            <a:xfrm>
              <a:off x="3022200" y="2629704"/>
              <a:ext cx="382282" cy="299182"/>
              <a:chOff x="2635197" y="5128263"/>
              <a:chExt cx="386038" cy="302122"/>
            </a:xfrm>
            <a:solidFill>
              <a:schemeClr val="accent2"/>
            </a:solidFill>
          </p:grpSpPr>
          <p:sp>
            <p:nvSpPr>
              <p:cNvPr id="16" name="Right Arrow 18">
                <a:extLst>
                  <a:ext uri="{FF2B5EF4-FFF2-40B4-BE49-F238E27FC236}">
                    <a16:creationId xmlns:a16="http://schemas.microsoft.com/office/drawing/2014/main" id="{038CF4E5-7CE8-4562-9ED7-070010669D1B}"/>
                  </a:ext>
                </a:extLst>
              </p:cNvPr>
              <p:cNvSpPr/>
              <p:nvPr/>
            </p:nvSpPr>
            <p:spPr>
              <a:xfrm rot="1490251">
                <a:off x="2703507" y="5128263"/>
                <a:ext cx="317728" cy="149722"/>
              </a:xfrm>
              <a:prstGeom prst="striped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Right Arrow 19">
                <a:extLst>
                  <a:ext uri="{FF2B5EF4-FFF2-40B4-BE49-F238E27FC236}">
                    <a16:creationId xmlns:a16="http://schemas.microsoft.com/office/drawing/2014/main" id="{AC76383A-DD22-481E-AEC1-445CD539E60C}"/>
                  </a:ext>
                </a:extLst>
              </p:cNvPr>
              <p:cNvSpPr/>
              <p:nvPr/>
            </p:nvSpPr>
            <p:spPr>
              <a:xfrm rot="1490251" flipH="1" flipV="1">
                <a:off x="2635197" y="5280663"/>
                <a:ext cx="317728" cy="149722"/>
              </a:xfrm>
              <a:prstGeom prst="striped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18" name="Group 17">
              <a:extLst>
                <a:ext uri="{FF2B5EF4-FFF2-40B4-BE49-F238E27FC236}">
                  <a16:creationId xmlns:a16="http://schemas.microsoft.com/office/drawing/2014/main" id="{A7EF0EAF-B75E-4C6C-B20B-D1584D91F96F}"/>
                </a:ext>
              </a:extLst>
            </p:cNvPr>
            <p:cNvGrpSpPr/>
            <p:nvPr/>
          </p:nvGrpSpPr>
          <p:grpSpPr>
            <a:xfrm flipV="1">
              <a:off x="5288041" y="2629704"/>
              <a:ext cx="382280" cy="299183"/>
              <a:chOff x="2661961" y="5168409"/>
              <a:chExt cx="386036" cy="302123"/>
            </a:xfrm>
            <a:solidFill>
              <a:schemeClr val="accent2"/>
            </a:solidFill>
          </p:grpSpPr>
          <p:sp>
            <p:nvSpPr>
              <p:cNvPr id="19" name="Right Arrow 24">
                <a:extLst>
                  <a:ext uri="{FF2B5EF4-FFF2-40B4-BE49-F238E27FC236}">
                    <a16:creationId xmlns:a16="http://schemas.microsoft.com/office/drawing/2014/main" id="{FC13EB89-DCF8-43F3-B5C1-A2FD4A9C86F6}"/>
                  </a:ext>
                </a:extLst>
              </p:cNvPr>
              <p:cNvSpPr/>
              <p:nvPr/>
            </p:nvSpPr>
            <p:spPr>
              <a:xfrm rot="1490251">
                <a:off x="2730269" y="5168409"/>
                <a:ext cx="317728" cy="149722"/>
              </a:xfrm>
              <a:prstGeom prst="striped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Right Arrow 25">
                <a:extLst>
                  <a:ext uri="{FF2B5EF4-FFF2-40B4-BE49-F238E27FC236}">
                    <a16:creationId xmlns:a16="http://schemas.microsoft.com/office/drawing/2014/main" id="{EBCEB33F-091A-4917-A553-93F223D7EFF3}"/>
                  </a:ext>
                </a:extLst>
              </p:cNvPr>
              <p:cNvSpPr/>
              <p:nvPr/>
            </p:nvSpPr>
            <p:spPr>
              <a:xfrm rot="1490251" flipH="1" flipV="1">
                <a:off x="2661961" y="5320810"/>
                <a:ext cx="317728" cy="149722"/>
              </a:xfrm>
              <a:prstGeom prst="striped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1" name="Hexagon 20">
              <a:extLst>
                <a:ext uri="{FF2B5EF4-FFF2-40B4-BE49-F238E27FC236}">
                  <a16:creationId xmlns:a16="http://schemas.microsoft.com/office/drawing/2014/main" id="{69013BDE-391F-4F62-98BF-C606371DE954}"/>
                </a:ext>
              </a:extLst>
            </p:cNvPr>
            <p:cNvSpPr/>
            <p:nvPr/>
          </p:nvSpPr>
          <p:spPr>
            <a:xfrm>
              <a:off x="5730872" y="1859586"/>
              <a:ext cx="1431599" cy="1263822"/>
            </a:xfrm>
            <a:prstGeom prst="hexagon">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2" name="Rectangle 21">
              <a:extLst>
                <a:ext uri="{FF2B5EF4-FFF2-40B4-BE49-F238E27FC236}">
                  <a16:creationId xmlns:a16="http://schemas.microsoft.com/office/drawing/2014/main" id="{58CACEA3-74E0-4611-BE76-BFED8A025145}"/>
                </a:ext>
              </a:extLst>
            </p:cNvPr>
            <p:cNvSpPr/>
            <p:nvPr/>
          </p:nvSpPr>
          <p:spPr>
            <a:xfrm>
              <a:off x="5849454" y="2194962"/>
              <a:ext cx="1205869" cy="595543"/>
            </a:xfrm>
            <a:prstGeom prst="rect">
              <a:avLst/>
            </a:prstGeom>
          </p:spPr>
          <p:txBody>
            <a:bodyPr wrap="square">
              <a:spAutoFit/>
            </a:bodyPr>
            <a:lstStyle/>
            <a:p>
              <a:pPr algn="ctr"/>
              <a:r>
                <a:rPr lang="en-US" sz="1100" dirty="0">
                  <a:solidFill>
                    <a:schemeClr val="bg1"/>
                  </a:solidFill>
                </a:rPr>
                <a:t>Renewable Energy Programs</a:t>
              </a:r>
            </a:p>
          </p:txBody>
        </p:sp>
      </p:grpSp>
      <p:pic>
        <p:nvPicPr>
          <p:cNvPr id="24" name="Graphic 23">
            <a:extLst>
              <a:ext uri="{FF2B5EF4-FFF2-40B4-BE49-F238E27FC236}">
                <a16:creationId xmlns:a16="http://schemas.microsoft.com/office/drawing/2014/main" id="{4C691A2B-8478-4A11-9502-F8F184DB74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386" y="1688911"/>
            <a:ext cx="1009650" cy="400050"/>
          </a:xfrm>
          <a:prstGeom prst="rect">
            <a:avLst/>
          </a:prstGeom>
        </p:spPr>
      </p:pic>
    </p:spTree>
    <p:extLst>
      <p:ext uri="{BB962C8B-B14F-4D97-AF65-F5344CB8AC3E}">
        <p14:creationId xmlns:p14="http://schemas.microsoft.com/office/powerpoint/2010/main" val="168864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ge Green-Blue@300.png">
            <a:extLst>
              <a:ext uri="{FF2B5EF4-FFF2-40B4-BE49-F238E27FC236}">
                <a16:creationId xmlns:a16="http://schemas.microsoft.com/office/drawing/2014/main" id="{1C47A345-B3BD-5A44-8670-B8C8D360B4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613473"/>
            <a:ext cx="9144000" cy="530029"/>
          </a:xfrm>
          <a:prstGeom prst="rect">
            <a:avLst/>
          </a:prstGeom>
          <a:effectLst/>
        </p:spPr>
      </p:pic>
      <p:pic>
        <p:nvPicPr>
          <p:cNvPr id="12" name="Picture Placeholder 11">
            <a:extLst>
              <a:ext uri="{FF2B5EF4-FFF2-40B4-BE49-F238E27FC236}">
                <a16:creationId xmlns:a16="http://schemas.microsoft.com/office/drawing/2014/main" id="{76B9390D-87E1-436A-AF7A-E9C8FEB57B1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6097" b="6097"/>
          <a:stretch>
            <a:fillRect/>
          </a:stretch>
        </p:blipFill>
        <p:spPr/>
      </p:pic>
      <p:sp>
        <p:nvSpPr>
          <p:cNvPr id="8" name="Title 7">
            <a:extLst>
              <a:ext uri="{FF2B5EF4-FFF2-40B4-BE49-F238E27FC236}">
                <a16:creationId xmlns:a16="http://schemas.microsoft.com/office/drawing/2014/main" id="{B3BFADD1-5ABF-4FCE-9E18-797A8FAC0B67}"/>
              </a:ext>
            </a:extLst>
          </p:cNvPr>
          <p:cNvSpPr>
            <a:spLocks noGrp="1"/>
          </p:cNvSpPr>
          <p:nvPr>
            <p:ph type="title"/>
          </p:nvPr>
        </p:nvSpPr>
        <p:spPr/>
        <p:txBody>
          <a:bodyPr/>
          <a:lstStyle/>
          <a:p>
            <a:r>
              <a:rPr lang="en-US" sz="2600" b="1" dirty="0"/>
              <a:t>Demand Response</a:t>
            </a:r>
          </a:p>
        </p:txBody>
      </p:sp>
      <p:sp>
        <p:nvSpPr>
          <p:cNvPr id="7" name="Text Placeholder 6">
            <a:extLst>
              <a:ext uri="{FF2B5EF4-FFF2-40B4-BE49-F238E27FC236}">
                <a16:creationId xmlns:a16="http://schemas.microsoft.com/office/drawing/2014/main" id="{BC1B85A9-72B1-4B5A-9774-15884B777476}"/>
              </a:ext>
            </a:extLst>
          </p:cNvPr>
          <p:cNvSpPr>
            <a:spLocks noGrp="1"/>
          </p:cNvSpPr>
          <p:nvPr>
            <p:ph type="body" sz="half" idx="2"/>
          </p:nvPr>
        </p:nvSpPr>
        <p:spPr/>
        <p:txBody>
          <a:bodyPr>
            <a:normAutofit fontScale="92500"/>
          </a:bodyPr>
          <a:lstStyle/>
          <a:p>
            <a:pPr marL="342884" indent="-342884">
              <a:buClr>
                <a:srgbClr val="204A59"/>
              </a:buClr>
              <a:buFont typeface="Arial" panose="020B0604020202020204" pitchFamily="34" charset="0"/>
              <a:buChar char="•"/>
            </a:pPr>
            <a:r>
              <a:rPr lang="en-US" sz="1600" b="1" dirty="0"/>
              <a:t>What it is: </a:t>
            </a:r>
            <a:r>
              <a:rPr lang="en-US" sz="1600" b="0" i="0" dirty="0">
                <a:solidFill>
                  <a:srgbClr val="222222"/>
                </a:solidFill>
                <a:effectLst/>
              </a:rPr>
              <a:t>Earn incentives and bill credits for agreeing to reduce energy use when demand on the grid is at it's greatest. DR customers earn an average of $11,500 a year.</a:t>
            </a:r>
            <a:br>
              <a:rPr lang="en-US" sz="1600" dirty="0"/>
            </a:br>
            <a:endParaRPr lang="en-US" sz="1600" dirty="0"/>
          </a:p>
          <a:p>
            <a:pPr marL="342884" indent="-342884">
              <a:buFont typeface="Arial" panose="020B0604020202020204" pitchFamily="34" charset="0"/>
              <a:buChar char="•"/>
            </a:pPr>
            <a:r>
              <a:rPr lang="en-US" sz="1600" b="1" dirty="0"/>
              <a:t>Why it’s valuable: </a:t>
            </a:r>
            <a:r>
              <a:rPr lang="en-US" sz="1600" b="0" i="0" dirty="0">
                <a:solidFill>
                  <a:srgbClr val="222222"/>
                </a:solidFill>
                <a:effectLst/>
              </a:rPr>
              <a:t>Enrolling in our Demand Response program is a small but impactful change that can help keep your community’s and state’s energy reliable, affordable and help to increase your businesses bottom line</a:t>
            </a:r>
            <a:endParaRPr lang="en-US" sz="1600" b="1" dirty="0"/>
          </a:p>
        </p:txBody>
      </p:sp>
      <p:sp>
        <p:nvSpPr>
          <p:cNvPr id="3" name="Slide Number Placeholder 2">
            <a:extLst>
              <a:ext uri="{FF2B5EF4-FFF2-40B4-BE49-F238E27FC236}">
                <a16:creationId xmlns:a16="http://schemas.microsoft.com/office/drawing/2014/main" id="{40099836-C082-4043-B6F3-505DA6D624BC}"/>
              </a:ext>
            </a:extLst>
          </p:cNvPr>
          <p:cNvSpPr>
            <a:spLocks noGrp="1"/>
          </p:cNvSpPr>
          <p:nvPr>
            <p:ph type="sldNum" sz="quarter" idx="12"/>
          </p:nvPr>
        </p:nvSpPr>
        <p:spPr/>
        <p:txBody>
          <a:bodyPr/>
          <a:lstStyle/>
          <a:p>
            <a:pPr defTabSz="457178"/>
            <a:fld id="{EA69B7C6-3FEA-7848-A062-37F8F6368D00}" type="slidenum">
              <a:rPr lang="en-US">
                <a:solidFill>
                  <a:srgbClr val="FFFFFE"/>
                </a:solidFill>
                <a:latin typeface="Century Gothic"/>
              </a:rPr>
              <a:pPr defTabSz="457178"/>
              <a:t>15</a:t>
            </a:fld>
            <a:endParaRPr lang="en-US" dirty="0">
              <a:solidFill>
                <a:srgbClr val="FFFFFE"/>
              </a:solidFill>
              <a:latin typeface="Century Gothic"/>
            </a:endParaRPr>
          </a:p>
        </p:txBody>
      </p:sp>
    </p:spTree>
    <p:extLst>
      <p:ext uri="{BB962C8B-B14F-4D97-AF65-F5344CB8AC3E}">
        <p14:creationId xmlns:p14="http://schemas.microsoft.com/office/powerpoint/2010/main" val="31821300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475" y="246703"/>
            <a:ext cx="8790214" cy="635396"/>
          </a:xfrm>
        </p:spPr>
        <p:txBody>
          <a:bodyPr/>
          <a:lstStyle/>
          <a:p>
            <a:r>
              <a:rPr lang="en-US" sz="2600" b="1" dirty="0"/>
              <a:t>Energy Waste Reduction </a:t>
            </a:r>
          </a:p>
        </p:txBody>
      </p:sp>
      <p:sp>
        <p:nvSpPr>
          <p:cNvPr id="5" name="Slide Number Placeholder 4"/>
          <p:cNvSpPr>
            <a:spLocks noGrp="1"/>
          </p:cNvSpPr>
          <p:nvPr>
            <p:ph type="sldNum" sz="quarter" idx="12"/>
          </p:nvPr>
        </p:nvSpPr>
        <p:spPr/>
        <p:txBody>
          <a:bodyPr/>
          <a:lstStyle/>
          <a:p>
            <a:fld id="{EA69B7C6-3FEA-7848-A062-37F8F6368D00}" type="slidenum">
              <a:rPr lang="en-US" smtClean="0"/>
              <a:t>16</a:t>
            </a:fld>
            <a:endParaRPr lang="en-US" dirty="0"/>
          </a:p>
        </p:txBody>
      </p:sp>
      <p:sp>
        <p:nvSpPr>
          <p:cNvPr id="7" name="Text Placeholder 6">
            <a:extLst>
              <a:ext uri="{FF2B5EF4-FFF2-40B4-BE49-F238E27FC236}">
                <a16:creationId xmlns:a16="http://schemas.microsoft.com/office/drawing/2014/main" id="{13A4F86A-F707-4017-A825-1341B6F3DF07}"/>
              </a:ext>
            </a:extLst>
          </p:cNvPr>
          <p:cNvSpPr>
            <a:spLocks noGrp="1"/>
          </p:cNvSpPr>
          <p:nvPr>
            <p:ph idx="1"/>
          </p:nvPr>
        </p:nvSpPr>
        <p:spPr>
          <a:xfrm>
            <a:off x="353616" y="1044179"/>
            <a:ext cx="4665857" cy="3469481"/>
          </a:xfrm>
        </p:spPr>
        <p:txBody>
          <a:bodyPr>
            <a:normAutofit fontScale="77500" lnSpcReduction="20000"/>
          </a:bodyPr>
          <a:lstStyle/>
          <a:p>
            <a:r>
              <a:rPr lang="en-US" sz="2175" b="1" dirty="0"/>
              <a:t>What it is:  </a:t>
            </a:r>
          </a:p>
          <a:p>
            <a:pPr marL="617204" lvl="1" indent="-342892"/>
            <a:r>
              <a:rPr lang="en-US" sz="1950" dirty="0"/>
              <a:t>Rebates available for more than 425 energy efficient products and services</a:t>
            </a:r>
          </a:p>
          <a:p>
            <a:pPr marL="891587" lvl="2" indent="-342892"/>
            <a:r>
              <a:rPr lang="en-US" sz="1900" b="0" i="0" dirty="0">
                <a:solidFill>
                  <a:srgbClr val="222222"/>
                </a:solidFill>
                <a:effectLst/>
              </a:rPr>
              <a:t>Rebates offset incremental project costs 25%-35%, on average</a:t>
            </a:r>
          </a:p>
          <a:p>
            <a:pPr marL="891587" lvl="2" indent="-342892"/>
            <a:r>
              <a:rPr lang="en-US" sz="1900" dirty="0">
                <a:solidFill>
                  <a:srgbClr val="222222"/>
                </a:solidFill>
              </a:rPr>
              <a:t>Energy Advisors can help you find the best opportunities to save energy</a:t>
            </a:r>
            <a:endParaRPr lang="en-US" sz="1900" b="0" i="0" dirty="0">
              <a:solidFill>
                <a:srgbClr val="222222"/>
              </a:solidFill>
              <a:effectLst/>
            </a:endParaRPr>
          </a:p>
          <a:p>
            <a:pPr marL="891587" lvl="2" indent="-342892"/>
            <a:r>
              <a:rPr lang="en-US" sz="1950" dirty="0"/>
              <a:t>Energy engineers are available to evaluate your energy savings potential </a:t>
            </a:r>
            <a:endParaRPr lang="en-US" sz="1725" dirty="0"/>
          </a:p>
          <a:p>
            <a:endParaRPr lang="en-US" sz="1600" b="1" dirty="0"/>
          </a:p>
          <a:p>
            <a:r>
              <a:rPr lang="en-US" sz="2175" b="1" dirty="0"/>
              <a:t>Why it’s valuable: </a:t>
            </a:r>
          </a:p>
          <a:p>
            <a:pPr marL="509227" lvl="1" indent="-234944"/>
            <a:r>
              <a:rPr lang="en-US" sz="1900" b="0" i="0" dirty="0">
                <a:solidFill>
                  <a:srgbClr val="222222"/>
                </a:solidFill>
                <a:effectLst/>
              </a:rPr>
              <a:t>You can receive rebates of up to 75% of total project costs - up to $2M annually* </a:t>
            </a:r>
          </a:p>
          <a:p>
            <a:pPr marL="509227" lvl="1" indent="-234944"/>
            <a:endParaRPr lang="en-US" sz="1900" dirty="0">
              <a:solidFill>
                <a:srgbClr val="222222"/>
              </a:solidFill>
            </a:endParaRPr>
          </a:p>
          <a:p>
            <a:pPr marL="274283" lvl="1" indent="0">
              <a:buNone/>
            </a:pPr>
            <a:r>
              <a:rPr lang="en-US" sz="1900" b="0" i="0" dirty="0">
                <a:solidFill>
                  <a:srgbClr val="222222"/>
                </a:solidFill>
                <a:effectLst/>
              </a:rPr>
              <a:t>*terms and conditions apply</a:t>
            </a:r>
            <a:endParaRPr lang="en-US" sz="1900" b="1" dirty="0"/>
          </a:p>
        </p:txBody>
      </p:sp>
      <p:pic>
        <p:nvPicPr>
          <p:cNvPr id="4" name="Picture 3">
            <a:extLst>
              <a:ext uri="{FF2B5EF4-FFF2-40B4-BE49-F238E27FC236}">
                <a16:creationId xmlns:a16="http://schemas.microsoft.com/office/drawing/2014/main" id="{A2BA36F1-8D84-4A89-9962-70323E9BFA92}"/>
              </a:ext>
            </a:extLst>
          </p:cNvPr>
          <p:cNvPicPr>
            <a:picLocks noChangeAspect="1"/>
          </p:cNvPicPr>
          <p:nvPr/>
        </p:nvPicPr>
        <p:blipFill>
          <a:blip r:embed="rId3"/>
          <a:stretch>
            <a:fillRect/>
          </a:stretch>
        </p:blipFill>
        <p:spPr>
          <a:xfrm>
            <a:off x="5334520" y="1191726"/>
            <a:ext cx="3566289" cy="2704202"/>
          </a:xfrm>
          <a:prstGeom prst="rect">
            <a:avLst/>
          </a:prstGeom>
        </p:spPr>
      </p:pic>
    </p:spTree>
    <p:extLst>
      <p:ext uri="{BB962C8B-B14F-4D97-AF65-F5344CB8AC3E}">
        <p14:creationId xmlns:p14="http://schemas.microsoft.com/office/powerpoint/2010/main" val="18155625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C6090A9-5EF0-B041-A6CC-F02B08885CD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35457" y="0"/>
            <a:ext cx="3696325" cy="5143500"/>
          </a:xfrm>
          <a:prstGeom prst="rect">
            <a:avLst/>
          </a:prstGeom>
        </p:spPr>
      </p:pic>
      <p:pic>
        <p:nvPicPr>
          <p:cNvPr id="18" name="Picture 17" descr="Page Green-Blue@300.png">
            <a:extLst>
              <a:ext uri="{FF2B5EF4-FFF2-40B4-BE49-F238E27FC236}">
                <a16:creationId xmlns:a16="http://schemas.microsoft.com/office/drawing/2014/main" id="{9708359E-14C8-0041-A09A-C673260848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13472"/>
            <a:ext cx="9144000" cy="530029"/>
          </a:xfrm>
          <a:prstGeom prst="rect">
            <a:avLst/>
          </a:prstGeom>
          <a:effectLst/>
        </p:spPr>
      </p:pic>
      <p:sp>
        <p:nvSpPr>
          <p:cNvPr id="4" name="Slide Number Placeholder 3">
            <a:extLst>
              <a:ext uri="{FF2B5EF4-FFF2-40B4-BE49-F238E27FC236}">
                <a16:creationId xmlns:a16="http://schemas.microsoft.com/office/drawing/2014/main" id="{EA0A1B27-15FB-4872-B43D-2B14797E70C5}"/>
              </a:ext>
            </a:extLst>
          </p:cNvPr>
          <p:cNvSpPr>
            <a:spLocks noGrp="1"/>
          </p:cNvSpPr>
          <p:nvPr>
            <p:ph type="sldNum" sz="quarter" idx="12"/>
          </p:nvPr>
        </p:nvSpPr>
        <p:spPr>
          <a:xfrm>
            <a:off x="8480324" y="4948904"/>
            <a:ext cx="576365" cy="210984"/>
          </a:xfrm>
        </p:spPr>
        <p:txBody>
          <a:bodyPr/>
          <a:lstStyle/>
          <a:p>
            <a:pPr defTabSz="457189">
              <a:defRPr/>
            </a:pPr>
            <a:fld id="{EA69B7C6-3FEA-7848-A062-37F8F6368D00}" type="slidenum">
              <a:rPr lang="en-US">
                <a:solidFill>
                  <a:srgbClr val="FFFFFE"/>
                </a:solidFill>
                <a:latin typeface="Century Gothic" panose="020F0302020204030204"/>
              </a:rPr>
              <a:pPr defTabSz="457189">
                <a:defRPr/>
              </a:pPr>
              <a:t>17</a:t>
            </a:fld>
            <a:endParaRPr lang="en-US" dirty="0">
              <a:solidFill>
                <a:srgbClr val="FFFFFE"/>
              </a:solidFill>
              <a:latin typeface="Century Gothic" panose="020F0302020204030204"/>
            </a:endParaRPr>
          </a:p>
        </p:txBody>
      </p:sp>
      <p:pic>
        <p:nvPicPr>
          <p:cNvPr id="12" name="Picture 11">
            <a:extLst>
              <a:ext uri="{FF2B5EF4-FFF2-40B4-BE49-F238E27FC236}">
                <a16:creationId xmlns:a16="http://schemas.microsoft.com/office/drawing/2014/main" id="{FE8F9002-287F-489C-B046-4625DD18CBA9}"/>
              </a:ext>
            </a:extLst>
          </p:cNvPr>
          <p:cNvPicPr>
            <a:picLocks noChangeAspect="1"/>
          </p:cNvPicPr>
          <p:nvPr/>
        </p:nvPicPr>
        <p:blipFill>
          <a:blip r:embed="rId5"/>
          <a:stretch>
            <a:fillRect/>
          </a:stretch>
        </p:blipFill>
        <p:spPr>
          <a:xfrm>
            <a:off x="251801" y="157417"/>
            <a:ext cx="4094948" cy="984032"/>
          </a:xfrm>
          <a:prstGeom prst="rect">
            <a:avLst/>
          </a:prstGeom>
        </p:spPr>
      </p:pic>
      <p:pic>
        <p:nvPicPr>
          <p:cNvPr id="6" name="Picture 5">
            <a:extLst>
              <a:ext uri="{FF2B5EF4-FFF2-40B4-BE49-F238E27FC236}">
                <a16:creationId xmlns:a16="http://schemas.microsoft.com/office/drawing/2014/main" id="{33A3DD5D-18DD-4BD4-9763-2D11D542C4A2}"/>
              </a:ext>
            </a:extLst>
          </p:cNvPr>
          <p:cNvPicPr>
            <a:picLocks noChangeAspect="1"/>
          </p:cNvPicPr>
          <p:nvPr/>
        </p:nvPicPr>
        <p:blipFill>
          <a:blip r:embed="rId6"/>
          <a:stretch>
            <a:fillRect/>
          </a:stretch>
        </p:blipFill>
        <p:spPr>
          <a:xfrm>
            <a:off x="251801" y="1532436"/>
            <a:ext cx="4912847" cy="2356162"/>
          </a:xfrm>
          <a:prstGeom prst="rect">
            <a:avLst/>
          </a:prstGeom>
        </p:spPr>
      </p:pic>
    </p:spTree>
    <p:extLst>
      <p:ext uri="{BB962C8B-B14F-4D97-AF65-F5344CB8AC3E}">
        <p14:creationId xmlns:p14="http://schemas.microsoft.com/office/powerpoint/2010/main" val="1229071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C6090A9-5EF0-B041-A6CC-F02B08885CD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47167" y="0"/>
            <a:ext cx="4296834" cy="5143500"/>
          </a:xfrm>
          <a:prstGeom prst="rect">
            <a:avLst/>
          </a:prstGeom>
        </p:spPr>
      </p:pic>
      <p:pic>
        <p:nvPicPr>
          <p:cNvPr id="18" name="Picture 17" descr="Page Green-Blue@300.png">
            <a:extLst>
              <a:ext uri="{FF2B5EF4-FFF2-40B4-BE49-F238E27FC236}">
                <a16:creationId xmlns:a16="http://schemas.microsoft.com/office/drawing/2014/main" id="{9708359E-14C8-0041-A09A-C673260848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13472"/>
            <a:ext cx="9144000" cy="530029"/>
          </a:xfrm>
          <a:prstGeom prst="rect">
            <a:avLst/>
          </a:prstGeom>
          <a:effectLst/>
        </p:spPr>
      </p:pic>
      <p:sp>
        <p:nvSpPr>
          <p:cNvPr id="3" name="Content Placeholder 2">
            <a:extLst>
              <a:ext uri="{FF2B5EF4-FFF2-40B4-BE49-F238E27FC236}">
                <a16:creationId xmlns:a16="http://schemas.microsoft.com/office/drawing/2014/main" id="{30AA6B4D-A0AA-4356-89DD-2D4A5894CC8C}"/>
              </a:ext>
            </a:extLst>
          </p:cNvPr>
          <p:cNvSpPr>
            <a:spLocks noGrp="1"/>
          </p:cNvSpPr>
          <p:nvPr>
            <p:ph idx="1"/>
          </p:nvPr>
        </p:nvSpPr>
        <p:spPr>
          <a:xfrm>
            <a:off x="251800" y="1157837"/>
            <a:ext cx="4228523" cy="3624722"/>
          </a:xfrm>
        </p:spPr>
        <p:txBody>
          <a:bodyPr>
            <a:normAutofit fontScale="85000" lnSpcReduction="10000"/>
          </a:bodyPr>
          <a:lstStyle/>
          <a:p>
            <a:pPr marL="457189" indent="-457189">
              <a:buFont typeface="+mj-lt"/>
              <a:buAutoNum type="arabicPeriod"/>
            </a:pPr>
            <a:r>
              <a:rPr lang="en-US" dirty="0"/>
              <a:t>Consumers Energy $70K rebate for 150 kW DCFC site plus make ready funding</a:t>
            </a:r>
          </a:p>
          <a:p>
            <a:pPr marL="457189" indent="-457189">
              <a:buFont typeface="+mj-lt"/>
              <a:buAutoNum type="arabicPeriod"/>
            </a:pPr>
            <a:endParaRPr lang="en-US" dirty="0"/>
          </a:p>
          <a:p>
            <a:pPr marL="457189" indent="-457189">
              <a:buFont typeface="+mj-lt"/>
              <a:buAutoNum type="arabicPeriod"/>
            </a:pPr>
            <a:r>
              <a:rPr lang="en-US" dirty="0"/>
              <a:t>Applicants are coordinated with EGLE for potential federal infrastructure funds (requires 4 x 150 kW DCFCs) </a:t>
            </a:r>
          </a:p>
          <a:p>
            <a:pPr marL="457189" indent="-457189">
              <a:buFont typeface="+mj-lt"/>
              <a:buAutoNum type="arabicPeriod"/>
            </a:pPr>
            <a:endParaRPr lang="en-US" dirty="0"/>
          </a:p>
          <a:p>
            <a:pPr marL="457189" indent="-457189">
              <a:buFont typeface="+mj-lt"/>
              <a:buAutoNum type="arabicPeriod"/>
            </a:pPr>
            <a:r>
              <a:rPr lang="en-US" dirty="0"/>
              <a:t>Required installation timeline: June 2022-June 2024.</a:t>
            </a:r>
          </a:p>
          <a:p>
            <a:endParaRPr lang="en-US" dirty="0"/>
          </a:p>
        </p:txBody>
      </p:sp>
      <p:sp>
        <p:nvSpPr>
          <p:cNvPr id="4" name="Slide Number Placeholder 3">
            <a:extLst>
              <a:ext uri="{FF2B5EF4-FFF2-40B4-BE49-F238E27FC236}">
                <a16:creationId xmlns:a16="http://schemas.microsoft.com/office/drawing/2014/main" id="{EA0A1B27-15FB-4872-B43D-2B14797E70C5}"/>
              </a:ext>
            </a:extLst>
          </p:cNvPr>
          <p:cNvSpPr>
            <a:spLocks noGrp="1"/>
          </p:cNvSpPr>
          <p:nvPr>
            <p:ph type="sldNum" sz="quarter" idx="12"/>
          </p:nvPr>
        </p:nvSpPr>
        <p:spPr>
          <a:xfrm>
            <a:off x="8480324" y="4948904"/>
            <a:ext cx="576365" cy="210984"/>
          </a:xfrm>
        </p:spPr>
        <p:txBody>
          <a:bodyPr/>
          <a:lstStyle/>
          <a:p>
            <a:pPr defTabSz="457189">
              <a:defRPr/>
            </a:pPr>
            <a:fld id="{EA69B7C6-3FEA-7848-A062-37F8F6368D00}" type="slidenum">
              <a:rPr lang="en-US">
                <a:solidFill>
                  <a:srgbClr val="FFFFFE"/>
                </a:solidFill>
                <a:latin typeface="Century Gothic" panose="020F0302020204030204"/>
              </a:rPr>
              <a:pPr defTabSz="457189">
                <a:defRPr/>
              </a:pPr>
              <a:t>18</a:t>
            </a:fld>
            <a:endParaRPr lang="en-US" dirty="0">
              <a:solidFill>
                <a:srgbClr val="FFFFFE"/>
              </a:solidFill>
              <a:latin typeface="Century Gothic" panose="020F0302020204030204"/>
            </a:endParaRPr>
          </a:p>
        </p:txBody>
      </p:sp>
      <p:pic>
        <p:nvPicPr>
          <p:cNvPr id="12" name="Picture 11">
            <a:extLst>
              <a:ext uri="{FF2B5EF4-FFF2-40B4-BE49-F238E27FC236}">
                <a16:creationId xmlns:a16="http://schemas.microsoft.com/office/drawing/2014/main" id="{FE8F9002-287F-489C-B046-4625DD18CBA9}"/>
              </a:ext>
            </a:extLst>
          </p:cNvPr>
          <p:cNvPicPr>
            <a:picLocks noChangeAspect="1"/>
          </p:cNvPicPr>
          <p:nvPr/>
        </p:nvPicPr>
        <p:blipFill>
          <a:blip r:embed="rId5"/>
          <a:stretch>
            <a:fillRect/>
          </a:stretch>
        </p:blipFill>
        <p:spPr>
          <a:xfrm>
            <a:off x="251801" y="157417"/>
            <a:ext cx="4094948" cy="984032"/>
          </a:xfrm>
          <a:prstGeom prst="rect">
            <a:avLst/>
          </a:prstGeom>
        </p:spPr>
      </p:pic>
    </p:spTree>
    <p:extLst>
      <p:ext uri="{BB962C8B-B14F-4D97-AF65-F5344CB8AC3E}">
        <p14:creationId xmlns:p14="http://schemas.microsoft.com/office/powerpoint/2010/main" val="92884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0B31-1EE3-4731-B843-70E224B77606}"/>
              </a:ext>
            </a:extLst>
          </p:cNvPr>
          <p:cNvSpPr>
            <a:spLocks noGrp="1"/>
          </p:cNvSpPr>
          <p:nvPr>
            <p:ph type="title"/>
          </p:nvPr>
        </p:nvSpPr>
        <p:spPr>
          <a:xfrm>
            <a:off x="350478" y="98796"/>
            <a:ext cx="8443044" cy="609600"/>
          </a:xfrm>
        </p:spPr>
        <p:txBody>
          <a:bodyPr/>
          <a:lstStyle/>
          <a:p>
            <a:r>
              <a:rPr lang="en-US" sz="2600" b="1" dirty="0"/>
              <a:t>Our 2030 EV Goal</a:t>
            </a:r>
          </a:p>
        </p:txBody>
      </p:sp>
      <p:sp>
        <p:nvSpPr>
          <p:cNvPr id="4" name="Slide Number Placeholder 3">
            <a:extLst>
              <a:ext uri="{FF2B5EF4-FFF2-40B4-BE49-F238E27FC236}">
                <a16:creationId xmlns:a16="http://schemas.microsoft.com/office/drawing/2014/main" id="{805908F4-8152-44B0-B892-F3A5B367AE5D}"/>
              </a:ext>
            </a:extLst>
          </p:cNvPr>
          <p:cNvSpPr>
            <a:spLocks noGrp="1"/>
          </p:cNvSpPr>
          <p:nvPr>
            <p:ph type="sldNum" sz="quarter" idx="12"/>
          </p:nvPr>
        </p:nvSpPr>
        <p:spPr/>
        <p:txBody>
          <a:bodyPr/>
          <a:lstStyle/>
          <a:p>
            <a:fld id="{EA69B7C6-3FEA-7848-A062-37F8F6368D00}" type="slidenum">
              <a:rPr lang="en-US" smtClean="0"/>
              <a:pPr/>
              <a:t>19</a:t>
            </a:fld>
            <a:endParaRPr lang="en-US" dirty="0"/>
          </a:p>
        </p:txBody>
      </p:sp>
      <p:sp>
        <p:nvSpPr>
          <p:cNvPr id="7" name="Rectangle 6">
            <a:extLst>
              <a:ext uri="{FF2B5EF4-FFF2-40B4-BE49-F238E27FC236}">
                <a16:creationId xmlns:a16="http://schemas.microsoft.com/office/drawing/2014/main" id="{6FACE91D-52B9-4FAB-B539-8F6A2C5842C7}"/>
              </a:ext>
            </a:extLst>
          </p:cNvPr>
          <p:cNvSpPr/>
          <p:nvPr/>
        </p:nvSpPr>
        <p:spPr>
          <a:xfrm>
            <a:off x="3619437" y="306898"/>
            <a:ext cx="5189367" cy="3046988"/>
          </a:xfrm>
          <a:prstGeom prst="rect">
            <a:avLst/>
          </a:prstGeom>
        </p:spPr>
        <p:txBody>
          <a:bodyPr wrap="square">
            <a:spAutoFit/>
          </a:bodyPr>
          <a:lstStyle/>
          <a:p>
            <a:pPr algn="ctr"/>
            <a:r>
              <a:rPr lang="en-US" sz="2400" b="1" dirty="0">
                <a:solidFill>
                  <a:schemeClr val="accent1"/>
                </a:solidFill>
              </a:rPr>
              <a:t>We are committed to being</a:t>
            </a:r>
            <a:br>
              <a:rPr lang="en-US" sz="2400" b="1" dirty="0">
                <a:solidFill>
                  <a:schemeClr val="accent1"/>
                </a:solidFill>
              </a:rPr>
            </a:br>
            <a:r>
              <a:rPr lang="en-US" sz="2400" b="1" dirty="0">
                <a:solidFill>
                  <a:schemeClr val="accent1"/>
                </a:solidFill>
              </a:rPr>
              <a:t>an EV catalyst</a:t>
            </a:r>
          </a:p>
          <a:p>
            <a:pPr algn="ctr"/>
            <a:endParaRPr lang="en-US" b="1" dirty="0">
              <a:solidFill>
                <a:schemeClr val="accent1"/>
              </a:solidFill>
            </a:endParaRPr>
          </a:p>
          <a:p>
            <a:pPr algn="ctr"/>
            <a:r>
              <a:rPr lang="en-US" dirty="0"/>
              <a:t>Most bearish forecasts </a:t>
            </a:r>
            <a:r>
              <a:rPr lang="en-US" b="1" dirty="0">
                <a:solidFill>
                  <a:schemeClr val="accent1"/>
                </a:solidFill>
              </a:rPr>
              <a:t>estimated 200,000 EVs </a:t>
            </a:r>
            <a:r>
              <a:rPr lang="en-US" dirty="0"/>
              <a:t>for our territory in 2030</a:t>
            </a:r>
          </a:p>
          <a:p>
            <a:pPr algn="ctr"/>
            <a:endParaRPr lang="en-US" dirty="0">
              <a:solidFill>
                <a:sysClr val="windowText" lastClr="000000"/>
              </a:solidFill>
            </a:endParaRPr>
          </a:p>
          <a:p>
            <a:pPr algn="ctr"/>
            <a:r>
              <a:rPr lang="en-US" dirty="0">
                <a:solidFill>
                  <a:sysClr val="windowText" lastClr="000000"/>
                </a:solidFill>
              </a:rPr>
              <a:t>EVs in our territory today = </a:t>
            </a:r>
            <a:r>
              <a:rPr lang="en-US" b="1" dirty="0">
                <a:solidFill>
                  <a:schemeClr val="accent1"/>
                </a:solidFill>
              </a:rPr>
              <a:t>15,000 EVs</a:t>
            </a:r>
          </a:p>
          <a:p>
            <a:pPr algn="ctr"/>
            <a:endParaRPr lang="en-US" dirty="0">
              <a:solidFill>
                <a:sysClr val="windowText" lastClr="000000"/>
              </a:solidFill>
            </a:endParaRPr>
          </a:p>
          <a:p>
            <a:pPr algn="ctr"/>
            <a:r>
              <a:rPr lang="en-US" dirty="0">
                <a:solidFill>
                  <a:sysClr val="windowText" lastClr="000000"/>
                </a:solidFill>
              </a:rPr>
              <a:t>1 million EVs in 2030 would be</a:t>
            </a:r>
            <a:br>
              <a:rPr lang="en-US" dirty="0">
                <a:solidFill>
                  <a:sysClr val="windowText" lastClr="000000"/>
                </a:solidFill>
              </a:rPr>
            </a:br>
            <a:r>
              <a:rPr lang="en-US" b="1" dirty="0">
                <a:solidFill>
                  <a:schemeClr val="accent1"/>
                </a:solidFill>
              </a:rPr>
              <a:t>33% of vehicles </a:t>
            </a:r>
            <a:r>
              <a:rPr lang="en-US" dirty="0">
                <a:solidFill>
                  <a:sysClr val="windowText" lastClr="000000"/>
                </a:solidFill>
              </a:rPr>
              <a:t>on the road</a:t>
            </a:r>
          </a:p>
        </p:txBody>
      </p:sp>
      <p:pic>
        <p:nvPicPr>
          <p:cNvPr id="8" name="Picture 7" descr="A picture containing text&#10;&#10;Description automatically generated">
            <a:extLst>
              <a:ext uri="{FF2B5EF4-FFF2-40B4-BE49-F238E27FC236}">
                <a16:creationId xmlns:a16="http://schemas.microsoft.com/office/drawing/2014/main" id="{477B7C5A-013F-4084-B0BA-738CCBEFAF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816" y="998439"/>
            <a:ext cx="3146621" cy="3146621"/>
          </a:xfrm>
          <a:prstGeom prst="rect">
            <a:avLst/>
          </a:prstGeom>
        </p:spPr>
      </p:pic>
      <p:pic>
        <p:nvPicPr>
          <p:cNvPr id="9" name="Picture 8" descr="A picture containing car, outdoor, building, road&#10;&#10;Description automatically generated">
            <a:extLst>
              <a:ext uri="{FF2B5EF4-FFF2-40B4-BE49-F238E27FC236}">
                <a16:creationId xmlns:a16="http://schemas.microsoft.com/office/drawing/2014/main" id="{37692E6B-E3B5-4609-A9FC-F7EEA98B1CB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
          <a:stretch/>
        </p:blipFill>
        <p:spPr>
          <a:xfrm>
            <a:off x="7120992" y="3353886"/>
            <a:ext cx="1647514" cy="1350635"/>
          </a:xfrm>
          <a:prstGeom prst="rect">
            <a:avLst/>
          </a:prstGeom>
          <a:noFill/>
        </p:spPr>
      </p:pic>
    </p:spTree>
    <p:extLst>
      <p:ext uri="{BB962C8B-B14F-4D97-AF65-F5344CB8AC3E}">
        <p14:creationId xmlns:p14="http://schemas.microsoft.com/office/powerpoint/2010/main" val="1737833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194D87-8290-4F5B-86C4-B8B6EEBBDE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5" name="Object 4" hidden="1">
                        <a:extLst>
                          <a:ext uri="{FF2B5EF4-FFF2-40B4-BE49-F238E27FC236}">
                            <a16:creationId xmlns:a16="http://schemas.microsoft.com/office/drawing/2014/main" id="{95194D87-8290-4F5B-86C4-B8B6EEBBDE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141C429-9113-4244-921C-3FBD8FECA946}"/>
              </a:ext>
            </a:extLst>
          </p:cNvPr>
          <p:cNvSpPr>
            <a:spLocks noGrp="1"/>
          </p:cNvSpPr>
          <p:nvPr>
            <p:ph type="sldNum" sz="quarter" idx="12"/>
          </p:nvPr>
        </p:nvSpPr>
        <p:spPr/>
        <p:txBody>
          <a:bodyPr/>
          <a:lstStyle/>
          <a:p>
            <a:fld id="{EA69B7C6-3FEA-7848-A062-37F8F6368D00}" type="slidenum">
              <a:rPr lang="en-US" smtClean="0"/>
              <a:pPr/>
              <a:t>2</a:t>
            </a:fld>
            <a:endParaRPr lang="en-US" dirty="0"/>
          </a:p>
        </p:txBody>
      </p:sp>
      <p:sp>
        <p:nvSpPr>
          <p:cNvPr id="3" name="Title 2">
            <a:extLst>
              <a:ext uri="{FF2B5EF4-FFF2-40B4-BE49-F238E27FC236}">
                <a16:creationId xmlns:a16="http://schemas.microsoft.com/office/drawing/2014/main" id="{77C3B5D2-D88F-4F15-9E10-2EC841AD74DC}"/>
              </a:ext>
            </a:extLst>
          </p:cNvPr>
          <p:cNvSpPr>
            <a:spLocks noGrp="1"/>
          </p:cNvSpPr>
          <p:nvPr>
            <p:ph type="title"/>
          </p:nvPr>
        </p:nvSpPr>
        <p:spPr>
          <a:xfrm>
            <a:off x="350478" y="128501"/>
            <a:ext cx="8443044" cy="453053"/>
          </a:xfrm>
        </p:spPr>
        <p:txBody>
          <a:bodyPr vert="horz" lIns="91440" tIns="45720" rIns="91440" bIns="45720" rtlCol="0" anchor="b">
            <a:noAutofit/>
          </a:bodyPr>
          <a:lstStyle/>
          <a:p>
            <a:r>
              <a:rPr lang="en-US" sz="2600" b="1" dirty="0"/>
              <a:t>CMS Energy Overview </a:t>
            </a:r>
          </a:p>
        </p:txBody>
      </p:sp>
      <p:sp>
        <p:nvSpPr>
          <p:cNvPr id="18" name="TextBox 17">
            <a:extLst>
              <a:ext uri="{FF2B5EF4-FFF2-40B4-BE49-F238E27FC236}">
                <a16:creationId xmlns:a16="http://schemas.microsoft.com/office/drawing/2014/main" id="{C38CBF02-CEC5-4400-96CC-738A8016FF3D}"/>
              </a:ext>
            </a:extLst>
          </p:cNvPr>
          <p:cNvSpPr txBox="1"/>
          <p:nvPr/>
        </p:nvSpPr>
        <p:spPr>
          <a:xfrm>
            <a:off x="3619814" y="3028784"/>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Garrick Rochow</a:t>
            </a:r>
            <a:br>
              <a:rPr lang="en-US" sz="1000" dirty="0">
                <a:solidFill>
                  <a:srgbClr val="E4E4E4">
                    <a:lumMod val="25000"/>
                  </a:srgbClr>
                </a:solidFill>
                <a:latin typeface="Arial Narrow"/>
              </a:rPr>
            </a:br>
            <a:r>
              <a:rPr lang="en-US" sz="1000" dirty="0">
                <a:solidFill>
                  <a:srgbClr val="E4E4E4">
                    <a:lumMod val="25000"/>
                  </a:srgbClr>
                </a:solidFill>
                <a:latin typeface="Arial Narrow"/>
              </a:rPr>
              <a:t>CEO</a:t>
            </a:r>
          </a:p>
        </p:txBody>
      </p:sp>
      <p:sp>
        <p:nvSpPr>
          <p:cNvPr id="19" name="TextBox 18">
            <a:extLst>
              <a:ext uri="{FF2B5EF4-FFF2-40B4-BE49-F238E27FC236}">
                <a16:creationId xmlns:a16="http://schemas.microsoft.com/office/drawing/2014/main" id="{59E29CF2-680E-4593-A63C-B5920FD00AE1}"/>
              </a:ext>
            </a:extLst>
          </p:cNvPr>
          <p:cNvSpPr txBox="1"/>
          <p:nvPr/>
        </p:nvSpPr>
        <p:spPr>
          <a:xfrm>
            <a:off x="565229" y="3528708"/>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Rejji Hayes</a:t>
            </a:r>
            <a:br>
              <a:rPr lang="en-US" sz="1000" dirty="0">
                <a:solidFill>
                  <a:srgbClr val="E4E4E4">
                    <a:lumMod val="25000"/>
                  </a:srgbClr>
                </a:solidFill>
                <a:latin typeface="Arial Narrow"/>
              </a:rPr>
            </a:br>
            <a:r>
              <a:rPr lang="en-US" sz="1000" dirty="0">
                <a:solidFill>
                  <a:srgbClr val="E4E4E4">
                    <a:lumMod val="25000"/>
                  </a:srgbClr>
                </a:solidFill>
                <a:latin typeface="Arial Narrow"/>
              </a:rPr>
              <a:t>CFO</a:t>
            </a:r>
          </a:p>
        </p:txBody>
      </p:sp>
      <p:sp>
        <p:nvSpPr>
          <p:cNvPr id="20" name="TextBox 19">
            <a:extLst>
              <a:ext uri="{FF2B5EF4-FFF2-40B4-BE49-F238E27FC236}">
                <a16:creationId xmlns:a16="http://schemas.microsoft.com/office/drawing/2014/main" id="{06AC1BCC-1F6A-44DF-8DFD-5EB63F362643}"/>
              </a:ext>
            </a:extLst>
          </p:cNvPr>
          <p:cNvSpPr txBox="1"/>
          <p:nvPr/>
        </p:nvSpPr>
        <p:spPr>
          <a:xfrm>
            <a:off x="6667561" y="4033702"/>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Brandon Hofmeister</a:t>
            </a:r>
          </a:p>
          <a:p>
            <a:pPr algn="ctr" defTabSz="685783">
              <a:defRPr/>
            </a:pPr>
            <a:r>
              <a:rPr lang="en-US" sz="1000" dirty="0">
                <a:solidFill>
                  <a:srgbClr val="E4E4E4">
                    <a:lumMod val="25000"/>
                  </a:srgbClr>
                </a:solidFill>
                <a:latin typeface="Arial Narrow"/>
              </a:rPr>
              <a:t>Gov’t &amp; Regulatory Affairs</a:t>
            </a:r>
          </a:p>
        </p:txBody>
      </p:sp>
      <p:sp>
        <p:nvSpPr>
          <p:cNvPr id="21" name="TextBox 20">
            <a:extLst>
              <a:ext uri="{FF2B5EF4-FFF2-40B4-BE49-F238E27FC236}">
                <a16:creationId xmlns:a16="http://schemas.microsoft.com/office/drawing/2014/main" id="{53723BAF-1A4E-4B23-82A7-03BE13B2F120}"/>
              </a:ext>
            </a:extLst>
          </p:cNvPr>
          <p:cNvSpPr txBox="1"/>
          <p:nvPr/>
        </p:nvSpPr>
        <p:spPr>
          <a:xfrm>
            <a:off x="6667561" y="3528708"/>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DV Rao </a:t>
            </a:r>
          </a:p>
          <a:p>
            <a:pPr algn="ctr" defTabSz="685783">
              <a:defRPr/>
            </a:pPr>
            <a:r>
              <a:rPr lang="en-US" sz="1000" dirty="0">
                <a:solidFill>
                  <a:srgbClr val="E4E4E4">
                    <a:lumMod val="25000"/>
                  </a:srgbClr>
                </a:solidFill>
                <a:latin typeface="Arial Narrow"/>
              </a:rPr>
              <a:t>Strategy &amp; Planning</a:t>
            </a:r>
          </a:p>
        </p:txBody>
      </p:sp>
      <p:sp>
        <p:nvSpPr>
          <p:cNvPr id="22" name="TextBox 21">
            <a:extLst>
              <a:ext uri="{FF2B5EF4-FFF2-40B4-BE49-F238E27FC236}">
                <a16:creationId xmlns:a16="http://schemas.microsoft.com/office/drawing/2014/main" id="{8BB3566F-9F4F-4CF4-A22E-23E0FED3700D}"/>
              </a:ext>
            </a:extLst>
          </p:cNvPr>
          <p:cNvSpPr txBox="1"/>
          <p:nvPr/>
        </p:nvSpPr>
        <p:spPr>
          <a:xfrm>
            <a:off x="2615771" y="3528708"/>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Shaun Johnson</a:t>
            </a:r>
          </a:p>
          <a:p>
            <a:pPr algn="ctr" defTabSz="685783">
              <a:defRPr/>
            </a:pPr>
            <a:r>
              <a:rPr lang="en-US" sz="1000" dirty="0">
                <a:solidFill>
                  <a:srgbClr val="E4E4E4">
                    <a:lumMod val="25000"/>
                  </a:srgbClr>
                </a:solidFill>
                <a:latin typeface="Arial Narrow"/>
              </a:rPr>
              <a:t>General Counsel</a:t>
            </a:r>
          </a:p>
        </p:txBody>
      </p:sp>
      <p:sp>
        <p:nvSpPr>
          <p:cNvPr id="24" name="TextBox 23">
            <a:extLst>
              <a:ext uri="{FF2B5EF4-FFF2-40B4-BE49-F238E27FC236}">
                <a16:creationId xmlns:a16="http://schemas.microsoft.com/office/drawing/2014/main" id="{1284F8B5-2056-4997-84A2-A5DD2D8DD7CB}"/>
              </a:ext>
            </a:extLst>
          </p:cNvPr>
          <p:cNvSpPr txBox="1"/>
          <p:nvPr/>
        </p:nvSpPr>
        <p:spPr>
          <a:xfrm>
            <a:off x="4711421" y="3528708"/>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Cathy Hendrian</a:t>
            </a:r>
          </a:p>
          <a:p>
            <a:pPr algn="ctr" defTabSz="685783">
              <a:defRPr/>
            </a:pPr>
            <a:r>
              <a:rPr lang="en-US" sz="1000" dirty="0">
                <a:solidFill>
                  <a:srgbClr val="E4E4E4">
                    <a:lumMod val="25000"/>
                  </a:srgbClr>
                </a:solidFill>
                <a:latin typeface="Arial Narrow"/>
              </a:rPr>
              <a:t>People &amp; Culture</a:t>
            </a:r>
          </a:p>
        </p:txBody>
      </p:sp>
      <p:sp>
        <p:nvSpPr>
          <p:cNvPr id="31" name="TextBox 30">
            <a:extLst>
              <a:ext uri="{FF2B5EF4-FFF2-40B4-BE49-F238E27FC236}">
                <a16:creationId xmlns:a16="http://schemas.microsoft.com/office/drawing/2014/main" id="{D8E1D208-4B37-403B-BAB8-730C8A507A4E}"/>
              </a:ext>
            </a:extLst>
          </p:cNvPr>
          <p:cNvSpPr txBox="1"/>
          <p:nvPr/>
        </p:nvSpPr>
        <p:spPr>
          <a:xfrm>
            <a:off x="565229" y="4033702"/>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LeeRoy Wells</a:t>
            </a:r>
          </a:p>
          <a:p>
            <a:pPr algn="ctr" defTabSz="685783">
              <a:defRPr/>
            </a:pPr>
            <a:r>
              <a:rPr lang="en-US" sz="1000" dirty="0">
                <a:solidFill>
                  <a:srgbClr val="E4E4E4">
                    <a:lumMod val="25000"/>
                  </a:srgbClr>
                </a:solidFill>
                <a:latin typeface="Arial Narrow"/>
              </a:rPr>
              <a:t>Operations</a:t>
            </a:r>
          </a:p>
        </p:txBody>
      </p:sp>
      <p:sp>
        <p:nvSpPr>
          <p:cNvPr id="32" name="TextBox 31">
            <a:extLst>
              <a:ext uri="{FF2B5EF4-FFF2-40B4-BE49-F238E27FC236}">
                <a16:creationId xmlns:a16="http://schemas.microsoft.com/office/drawing/2014/main" id="{8674E58B-4DC9-4CF5-A518-338CE43D5E2A}"/>
              </a:ext>
            </a:extLst>
          </p:cNvPr>
          <p:cNvSpPr txBox="1"/>
          <p:nvPr/>
        </p:nvSpPr>
        <p:spPr>
          <a:xfrm>
            <a:off x="2615771" y="4033702"/>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Brian Rich</a:t>
            </a:r>
          </a:p>
          <a:p>
            <a:pPr algn="ctr" defTabSz="685783">
              <a:defRPr/>
            </a:pPr>
            <a:r>
              <a:rPr lang="en-US" sz="1000" dirty="0">
                <a:solidFill>
                  <a:srgbClr val="E4E4E4">
                    <a:lumMod val="25000"/>
                  </a:srgbClr>
                </a:solidFill>
                <a:latin typeface="Arial Narrow"/>
              </a:rPr>
              <a:t>Customer Experience &amp; Tech</a:t>
            </a:r>
          </a:p>
        </p:txBody>
      </p:sp>
      <p:sp>
        <p:nvSpPr>
          <p:cNvPr id="33" name="TextBox 32">
            <a:extLst>
              <a:ext uri="{FF2B5EF4-FFF2-40B4-BE49-F238E27FC236}">
                <a16:creationId xmlns:a16="http://schemas.microsoft.com/office/drawing/2014/main" id="{4817135B-A124-4152-9C80-052E2C0B600D}"/>
              </a:ext>
            </a:extLst>
          </p:cNvPr>
          <p:cNvSpPr txBox="1"/>
          <p:nvPr/>
        </p:nvSpPr>
        <p:spPr>
          <a:xfrm>
            <a:off x="4711421" y="4033702"/>
            <a:ext cx="1851660" cy="442674"/>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Tonya Berry</a:t>
            </a:r>
          </a:p>
          <a:p>
            <a:pPr algn="ctr" defTabSz="685783">
              <a:defRPr/>
            </a:pPr>
            <a:r>
              <a:rPr lang="en-US" sz="1000" dirty="0">
                <a:solidFill>
                  <a:srgbClr val="E4E4E4">
                    <a:lumMod val="25000"/>
                  </a:srgbClr>
                </a:solidFill>
                <a:latin typeface="Arial Narrow"/>
              </a:rPr>
              <a:t>Transformation &amp; Engineering</a:t>
            </a:r>
          </a:p>
        </p:txBody>
      </p:sp>
      <p:sp>
        <p:nvSpPr>
          <p:cNvPr id="34" name="Title 2">
            <a:extLst>
              <a:ext uri="{FF2B5EF4-FFF2-40B4-BE49-F238E27FC236}">
                <a16:creationId xmlns:a16="http://schemas.microsoft.com/office/drawing/2014/main" id="{C9ED80BE-1404-4010-A58B-70BE60ECE72D}"/>
              </a:ext>
            </a:extLst>
          </p:cNvPr>
          <p:cNvSpPr txBox="1">
            <a:spLocks/>
          </p:cNvSpPr>
          <p:nvPr/>
        </p:nvSpPr>
        <p:spPr>
          <a:xfrm>
            <a:off x="350478" y="2526302"/>
            <a:ext cx="8443044" cy="453053"/>
          </a:xfrm>
          <a:prstGeom prst="rect">
            <a:avLst/>
          </a:prstGeom>
        </p:spPr>
        <p:txBody>
          <a:bodyPr vert="horz" lIns="91440" tIns="45720" rIns="91440" bIns="45720" rtlCol="0" anchor="b">
            <a:noAutofit/>
          </a:bodyPr>
          <a:lstStyle>
            <a:lvl1pPr algn="l" defTabSz="457200" rtl="0" eaLnBrk="1" latinLnBrk="0" hangingPunct="1">
              <a:lnSpc>
                <a:spcPct val="90000"/>
              </a:lnSpc>
              <a:spcBef>
                <a:spcPct val="0"/>
              </a:spcBef>
              <a:buNone/>
              <a:defRPr sz="2000" b="1" kern="1200">
                <a:solidFill>
                  <a:schemeClr val="tx1"/>
                </a:solidFill>
                <a:latin typeface="+mj-lt"/>
                <a:ea typeface="+mj-ea"/>
                <a:cs typeface="+mj-cs"/>
              </a:defRPr>
            </a:lvl1pPr>
          </a:lstStyle>
          <a:p>
            <a:pPr algn="ctr"/>
            <a:r>
              <a:rPr lang="en-US" sz="1400" dirty="0"/>
              <a:t>CMS Energy Senior Management Team</a:t>
            </a:r>
          </a:p>
        </p:txBody>
      </p:sp>
      <p:sp>
        <p:nvSpPr>
          <p:cNvPr id="35" name="TextBox 34">
            <a:extLst>
              <a:ext uri="{FF2B5EF4-FFF2-40B4-BE49-F238E27FC236}">
                <a16:creationId xmlns:a16="http://schemas.microsoft.com/office/drawing/2014/main" id="{CB929E5F-CF05-49E2-A7B8-B9D7C2C9A16F}"/>
              </a:ext>
            </a:extLst>
          </p:cNvPr>
          <p:cNvSpPr txBox="1"/>
          <p:nvPr/>
        </p:nvSpPr>
        <p:spPr>
          <a:xfrm>
            <a:off x="3619814" y="1335747"/>
            <a:ext cx="1851660" cy="272415"/>
          </a:xfrm>
          <a:prstGeom prst="roundRect">
            <a:avLst/>
          </a:prstGeom>
          <a:solidFill>
            <a:schemeClr val="accent6">
              <a:lumMod val="60000"/>
              <a:lumOff val="4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CMS Energy</a:t>
            </a:r>
          </a:p>
        </p:txBody>
      </p:sp>
      <p:sp>
        <p:nvSpPr>
          <p:cNvPr id="36" name="TextBox 35">
            <a:extLst>
              <a:ext uri="{FF2B5EF4-FFF2-40B4-BE49-F238E27FC236}">
                <a16:creationId xmlns:a16="http://schemas.microsoft.com/office/drawing/2014/main" id="{AB623575-8E69-4384-A59F-3F6F9B8CC459}"/>
              </a:ext>
            </a:extLst>
          </p:cNvPr>
          <p:cNvSpPr txBox="1"/>
          <p:nvPr/>
        </p:nvSpPr>
        <p:spPr>
          <a:xfrm>
            <a:off x="2615771" y="1781171"/>
            <a:ext cx="1851660" cy="442674"/>
          </a:xfrm>
          <a:prstGeom prst="roundRect">
            <a:avLst/>
          </a:prstGeom>
          <a:solidFill>
            <a:schemeClr val="bg2">
              <a:lumMod val="90000"/>
            </a:schemeClr>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Consumers Energy</a:t>
            </a:r>
          </a:p>
          <a:p>
            <a:pPr algn="ctr" defTabSz="685783">
              <a:defRPr/>
            </a:pPr>
            <a:r>
              <a:rPr lang="en-US" sz="1000" dirty="0">
                <a:solidFill>
                  <a:srgbClr val="E4E4E4">
                    <a:lumMod val="25000"/>
                  </a:srgbClr>
                </a:solidFill>
                <a:latin typeface="Arial Narrow"/>
              </a:rPr>
              <a:t>Gas and electric utilities </a:t>
            </a:r>
          </a:p>
        </p:txBody>
      </p:sp>
      <p:sp>
        <p:nvSpPr>
          <p:cNvPr id="37" name="TextBox 36">
            <a:extLst>
              <a:ext uri="{FF2B5EF4-FFF2-40B4-BE49-F238E27FC236}">
                <a16:creationId xmlns:a16="http://schemas.microsoft.com/office/drawing/2014/main" id="{C0BA1DB0-6841-468D-BDCA-AD7D9A22D15E}"/>
              </a:ext>
            </a:extLst>
          </p:cNvPr>
          <p:cNvSpPr txBox="1"/>
          <p:nvPr/>
        </p:nvSpPr>
        <p:spPr>
          <a:xfrm>
            <a:off x="4711421" y="1781171"/>
            <a:ext cx="1851660" cy="442674"/>
          </a:xfrm>
          <a:prstGeom prst="roundRect">
            <a:avLst/>
          </a:prstGeom>
          <a:solidFill>
            <a:schemeClr val="accent2"/>
          </a:solidFill>
          <a:ln w="6350">
            <a:solidFill>
              <a:schemeClr val="tx1"/>
            </a:solidFill>
          </a:ln>
        </p:spPr>
        <p:txBody>
          <a:bodyPr wrap="square" rtlCol="0">
            <a:spAutoFit/>
          </a:bodyPr>
          <a:lstStyle/>
          <a:p>
            <a:pPr algn="ctr" defTabSz="685783">
              <a:defRPr/>
            </a:pPr>
            <a:r>
              <a:rPr lang="en-US" sz="1000" dirty="0">
                <a:solidFill>
                  <a:srgbClr val="E4E4E4">
                    <a:lumMod val="25000"/>
                  </a:srgbClr>
                </a:solidFill>
                <a:latin typeface="Arial Narrow"/>
              </a:rPr>
              <a:t>CMS Enterprises</a:t>
            </a:r>
          </a:p>
          <a:p>
            <a:pPr algn="ctr" defTabSz="685783">
              <a:defRPr/>
            </a:pPr>
            <a:r>
              <a:rPr lang="en-US" sz="1000" dirty="0">
                <a:solidFill>
                  <a:srgbClr val="E4E4E4">
                    <a:lumMod val="25000"/>
                  </a:srgbClr>
                </a:solidFill>
                <a:latin typeface="Arial Narrow"/>
              </a:rPr>
              <a:t>Unregulated clean energy solutions</a:t>
            </a:r>
          </a:p>
        </p:txBody>
      </p:sp>
      <p:cxnSp>
        <p:nvCxnSpPr>
          <p:cNvPr id="10" name="Connector: Elbow 9">
            <a:extLst>
              <a:ext uri="{FF2B5EF4-FFF2-40B4-BE49-F238E27FC236}">
                <a16:creationId xmlns:a16="http://schemas.microsoft.com/office/drawing/2014/main" id="{EDFBFCBA-31CF-4FED-9CFF-A07C7136A22F}"/>
              </a:ext>
            </a:extLst>
          </p:cNvPr>
          <p:cNvCxnSpPr>
            <a:stCxn id="35" idx="2"/>
            <a:endCxn id="36" idx="0"/>
          </p:cNvCxnSpPr>
          <p:nvPr/>
        </p:nvCxnSpPr>
        <p:spPr>
          <a:xfrm rot="5400000">
            <a:off x="3957119" y="1192645"/>
            <a:ext cx="173009" cy="1004043"/>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34C22201-491D-4715-8A60-8302DB8C8C27}"/>
              </a:ext>
            </a:extLst>
          </p:cNvPr>
          <p:cNvCxnSpPr>
            <a:cxnSpLocks/>
            <a:stCxn id="35" idx="2"/>
            <a:endCxn id="37" idx="0"/>
          </p:cNvCxnSpPr>
          <p:nvPr/>
        </p:nvCxnSpPr>
        <p:spPr>
          <a:xfrm rot="16200000" flipH="1">
            <a:off x="5004943" y="1148862"/>
            <a:ext cx="173009" cy="1091607"/>
          </a:xfrm>
          <a:prstGeom prst="bentConnector3">
            <a:avLst>
              <a:gd name="adj1"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itle 2">
            <a:extLst>
              <a:ext uri="{FF2B5EF4-FFF2-40B4-BE49-F238E27FC236}">
                <a16:creationId xmlns:a16="http://schemas.microsoft.com/office/drawing/2014/main" id="{6FD7D948-9863-4A9D-BF3F-8D3247CD281B}"/>
              </a:ext>
            </a:extLst>
          </p:cNvPr>
          <p:cNvSpPr txBox="1">
            <a:spLocks/>
          </p:cNvSpPr>
          <p:nvPr/>
        </p:nvSpPr>
        <p:spPr>
          <a:xfrm>
            <a:off x="350478" y="736655"/>
            <a:ext cx="8443044" cy="453053"/>
          </a:xfrm>
          <a:prstGeom prst="rect">
            <a:avLst/>
          </a:prstGeom>
        </p:spPr>
        <p:txBody>
          <a:bodyPr vert="horz" lIns="91440" tIns="45720" rIns="91440" bIns="45720" rtlCol="0" anchor="b">
            <a:noAutofit/>
          </a:bodyPr>
          <a:lstStyle>
            <a:lvl1pPr algn="l" defTabSz="457200" rtl="0" eaLnBrk="1" latinLnBrk="0" hangingPunct="1">
              <a:lnSpc>
                <a:spcPct val="90000"/>
              </a:lnSpc>
              <a:spcBef>
                <a:spcPct val="0"/>
              </a:spcBef>
              <a:buNone/>
              <a:defRPr sz="2000" b="1" kern="1200">
                <a:solidFill>
                  <a:schemeClr val="tx1"/>
                </a:solidFill>
                <a:latin typeface="+mj-lt"/>
                <a:ea typeface="+mj-ea"/>
                <a:cs typeface="+mj-cs"/>
              </a:defRPr>
            </a:lvl1pPr>
          </a:lstStyle>
          <a:p>
            <a:pPr algn="ctr"/>
            <a:r>
              <a:rPr lang="en-US" sz="1400" dirty="0"/>
              <a:t>Corporate Structure</a:t>
            </a:r>
          </a:p>
        </p:txBody>
      </p:sp>
    </p:spTree>
    <p:extLst>
      <p:ext uri="{BB962C8B-B14F-4D97-AF65-F5344CB8AC3E}">
        <p14:creationId xmlns:p14="http://schemas.microsoft.com/office/powerpoint/2010/main" val="40659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C6090A9-5EF0-B041-A6CC-F02B08885C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41384" y="116238"/>
            <a:ext cx="3502616" cy="4875720"/>
          </a:xfrm>
          <a:prstGeom prst="rect">
            <a:avLst/>
          </a:prstGeom>
        </p:spPr>
      </p:pic>
      <p:pic>
        <p:nvPicPr>
          <p:cNvPr id="18" name="Picture 17" descr="Page Green-Blue@300.png">
            <a:extLst>
              <a:ext uri="{FF2B5EF4-FFF2-40B4-BE49-F238E27FC236}">
                <a16:creationId xmlns:a16="http://schemas.microsoft.com/office/drawing/2014/main" id="{9708359E-14C8-0041-A09A-C673260848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613472"/>
            <a:ext cx="9144000" cy="530029"/>
          </a:xfrm>
          <a:prstGeom prst="rect">
            <a:avLst/>
          </a:prstGeom>
          <a:effectLst/>
        </p:spPr>
      </p:pic>
      <p:sp>
        <p:nvSpPr>
          <p:cNvPr id="3" name="Content Placeholder 2">
            <a:extLst>
              <a:ext uri="{FF2B5EF4-FFF2-40B4-BE49-F238E27FC236}">
                <a16:creationId xmlns:a16="http://schemas.microsoft.com/office/drawing/2014/main" id="{30AA6B4D-A0AA-4356-89DD-2D4A5894CC8C}"/>
              </a:ext>
            </a:extLst>
          </p:cNvPr>
          <p:cNvSpPr>
            <a:spLocks noGrp="1"/>
          </p:cNvSpPr>
          <p:nvPr>
            <p:ph idx="1"/>
          </p:nvPr>
        </p:nvSpPr>
        <p:spPr>
          <a:xfrm>
            <a:off x="251800" y="1157837"/>
            <a:ext cx="5389586" cy="3624722"/>
          </a:xfrm>
        </p:spPr>
        <p:txBody>
          <a:bodyPr>
            <a:normAutofit fontScale="70000" lnSpcReduction="20000"/>
          </a:bodyPr>
          <a:lstStyle/>
          <a:p>
            <a:pPr marL="274320" indent="-274320">
              <a:buFont typeface="+mj-lt"/>
              <a:buAutoNum type="arabicPeriod"/>
            </a:pPr>
            <a:r>
              <a:rPr lang="en-US" b="1" dirty="0"/>
              <a:t>Education &amp; Outreach / Concierge Service</a:t>
            </a:r>
          </a:p>
          <a:p>
            <a:pPr lvl="3">
              <a:spcAft>
                <a:spcPts val="300"/>
              </a:spcAft>
            </a:pPr>
            <a:r>
              <a:rPr lang="en-US" dirty="0"/>
              <a:t>Consultants analyze &amp; create report:</a:t>
            </a:r>
          </a:p>
          <a:p>
            <a:pPr lvl="4">
              <a:spcAft>
                <a:spcPts val="300"/>
              </a:spcAft>
            </a:pPr>
            <a:r>
              <a:rPr lang="en-US" dirty="0"/>
              <a:t>Identify vehicles best suited for electrification per duty cycle</a:t>
            </a:r>
          </a:p>
          <a:p>
            <a:pPr lvl="4">
              <a:spcAft>
                <a:spcPts val="300"/>
              </a:spcAft>
            </a:pPr>
            <a:r>
              <a:rPr lang="en-US" dirty="0"/>
              <a:t>Best locations for charging infrastructure</a:t>
            </a:r>
          </a:p>
          <a:p>
            <a:pPr lvl="4">
              <a:spcAft>
                <a:spcPts val="1500"/>
              </a:spcAft>
            </a:pPr>
            <a:r>
              <a:rPr lang="en-US" dirty="0"/>
              <a:t>Cost benefit analysis of electrification</a:t>
            </a:r>
          </a:p>
          <a:p>
            <a:pPr marL="274320" indent="-274320">
              <a:buFont typeface="+mj-lt"/>
              <a:buAutoNum type="arabicPeriod"/>
            </a:pPr>
            <a:r>
              <a:rPr lang="en-US" sz="2325" b="1" dirty="0"/>
              <a:t>Rebates for fleet charging infrastructure  </a:t>
            </a:r>
          </a:p>
          <a:p>
            <a:pPr lvl="3">
              <a:spcAft>
                <a:spcPts val="300"/>
              </a:spcAft>
            </a:pPr>
            <a:r>
              <a:rPr lang="en-US" dirty="0"/>
              <a:t>$5,000 rebate per dual port Level 2 (up to 500 rebates in total and 10 per site)</a:t>
            </a:r>
          </a:p>
          <a:p>
            <a:pPr lvl="3">
              <a:spcAft>
                <a:spcPts val="300"/>
              </a:spcAft>
            </a:pPr>
            <a:r>
              <a:rPr lang="en-US" dirty="0"/>
              <a:t>$35,000-$70,000 per DCFC ($500,000 limit; 7-14 rebates in total)</a:t>
            </a:r>
          </a:p>
          <a:p>
            <a:pPr lvl="3">
              <a:spcAft>
                <a:spcPts val="300"/>
              </a:spcAft>
            </a:pPr>
            <a:r>
              <a:rPr lang="en-US" dirty="0"/>
              <a:t>$1.6M earmarked for income-qualified fleets</a:t>
            </a:r>
          </a:p>
          <a:p>
            <a:pPr lvl="3">
              <a:spcAft>
                <a:spcPts val="1500"/>
              </a:spcAft>
            </a:pPr>
            <a:r>
              <a:rPr lang="en-US" dirty="0"/>
              <a:t>Make Ready (new power/electric infrastructure upgrades)  </a:t>
            </a:r>
            <a:endParaRPr lang="en-US" sz="2325" b="1" dirty="0"/>
          </a:p>
          <a:p>
            <a:pPr marL="274320" indent="-274320">
              <a:buFont typeface="+mj-lt"/>
              <a:buAutoNum type="arabicPeriod"/>
            </a:pPr>
            <a:r>
              <a:rPr lang="en-US" sz="2325" b="1" dirty="0"/>
              <a:t>Technical Development</a:t>
            </a:r>
          </a:p>
          <a:p>
            <a:pPr lvl="3">
              <a:spcAft>
                <a:spcPts val="300"/>
              </a:spcAft>
            </a:pPr>
            <a:r>
              <a:rPr lang="en-US" dirty="0"/>
              <a:t>Workplace demand response</a:t>
            </a:r>
          </a:p>
          <a:p>
            <a:pPr lvl="3">
              <a:spcAft>
                <a:spcPts val="300"/>
              </a:spcAft>
            </a:pPr>
            <a:r>
              <a:rPr lang="en-US" dirty="0"/>
              <a:t>Bi-directional power flow demonstration - Dependent on market/customer readiness</a:t>
            </a:r>
          </a:p>
        </p:txBody>
      </p:sp>
      <p:sp>
        <p:nvSpPr>
          <p:cNvPr id="4" name="Slide Number Placeholder 3">
            <a:extLst>
              <a:ext uri="{FF2B5EF4-FFF2-40B4-BE49-F238E27FC236}">
                <a16:creationId xmlns:a16="http://schemas.microsoft.com/office/drawing/2014/main" id="{EA0A1B27-15FB-4872-B43D-2B14797E70C5}"/>
              </a:ext>
            </a:extLst>
          </p:cNvPr>
          <p:cNvSpPr>
            <a:spLocks noGrp="1"/>
          </p:cNvSpPr>
          <p:nvPr>
            <p:ph type="sldNum" sz="quarter" idx="12"/>
          </p:nvPr>
        </p:nvSpPr>
        <p:spPr>
          <a:xfrm>
            <a:off x="8480324" y="4948904"/>
            <a:ext cx="576365" cy="210984"/>
          </a:xfrm>
        </p:spPr>
        <p:txBody>
          <a:bodyPr/>
          <a:lstStyle/>
          <a:p>
            <a:pPr defTabSz="457189">
              <a:defRPr/>
            </a:pPr>
            <a:fld id="{EA69B7C6-3FEA-7848-A062-37F8F6368D00}" type="slidenum">
              <a:rPr lang="en-US">
                <a:solidFill>
                  <a:srgbClr val="FFFFFE"/>
                </a:solidFill>
                <a:latin typeface="Century Gothic" panose="020F0302020204030204"/>
              </a:rPr>
              <a:pPr defTabSz="457189">
                <a:defRPr/>
              </a:pPr>
              <a:t>20</a:t>
            </a:fld>
            <a:endParaRPr lang="en-US" dirty="0">
              <a:solidFill>
                <a:srgbClr val="FFFFFE"/>
              </a:solidFill>
              <a:latin typeface="Century Gothic" panose="020F0302020204030204"/>
            </a:endParaRPr>
          </a:p>
        </p:txBody>
      </p:sp>
      <p:pic>
        <p:nvPicPr>
          <p:cNvPr id="8" name="Picture 7" descr="A picture containing diagram&#10;&#10;Description automatically generated">
            <a:extLst>
              <a:ext uri="{FF2B5EF4-FFF2-40B4-BE49-F238E27FC236}">
                <a16:creationId xmlns:a16="http://schemas.microsoft.com/office/drawing/2014/main" id="{EF5EC783-D424-4E90-9238-2AD777E05E92}"/>
              </a:ext>
            </a:extLst>
          </p:cNvPr>
          <p:cNvPicPr>
            <a:picLocks noChangeAspect="1"/>
          </p:cNvPicPr>
          <p:nvPr/>
        </p:nvPicPr>
        <p:blipFill>
          <a:blip r:embed="rId5"/>
          <a:stretch>
            <a:fillRect/>
          </a:stretch>
        </p:blipFill>
        <p:spPr>
          <a:xfrm>
            <a:off x="22530" y="127458"/>
            <a:ext cx="4228522" cy="1014845"/>
          </a:xfrm>
          <a:prstGeom prst="rect">
            <a:avLst/>
          </a:prstGeom>
        </p:spPr>
      </p:pic>
    </p:spTree>
    <p:extLst>
      <p:ext uri="{BB962C8B-B14F-4D97-AF65-F5344CB8AC3E}">
        <p14:creationId xmlns:p14="http://schemas.microsoft.com/office/powerpoint/2010/main" val="155465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3F74A-B539-424F-A0B2-FC568EB10EA2}"/>
              </a:ext>
            </a:extLst>
          </p:cNvPr>
          <p:cNvSpPr>
            <a:spLocks noGrp="1"/>
          </p:cNvSpPr>
          <p:nvPr>
            <p:ph type="title"/>
          </p:nvPr>
        </p:nvSpPr>
        <p:spPr>
          <a:xfrm>
            <a:off x="685800" y="2060972"/>
            <a:ext cx="7772400" cy="1021556"/>
          </a:xfrm>
        </p:spPr>
        <p:txBody>
          <a:bodyPr/>
          <a:lstStyle/>
          <a:p>
            <a:pPr algn="ctr"/>
            <a:r>
              <a:rPr lang="en-US" dirty="0"/>
              <a:t>Questions?</a:t>
            </a:r>
          </a:p>
        </p:txBody>
      </p:sp>
      <p:sp>
        <p:nvSpPr>
          <p:cNvPr id="3" name="Slide Number Placeholder 2">
            <a:extLst>
              <a:ext uri="{FF2B5EF4-FFF2-40B4-BE49-F238E27FC236}">
                <a16:creationId xmlns:a16="http://schemas.microsoft.com/office/drawing/2014/main" id="{914C9E44-3523-0D40-AF59-E72822870F08}"/>
              </a:ext>
            </a:extLst>
          </p:cNvPr>
          <p:cNvSpPr>
            <a:spLocks noGrp="1"/>
          </p:cNvSpPr>
          <p:nvPr>
            <p:ph type="sldNum" sz="quarter" idx="12"/>
          </p:nvPr>
        </p:nvSpPr>
        <p:spPr/>
        <p:txBody>
          <a:bodyPr/>
          <a:lstStyle/>
          <a:p>
            <a:fld id="{EA69B7C6-3FEA-7848-A062-37F8F6368D00}" type="slidenum">
              <a:rPr lang="en-US" smtClean="0"/>
              <a:t>21</a:t>
            </a:fld>
            <a:endParaRPr lang="en-US" dirty="0"/>
          </a:p>
        </p:txBody>
      </p:sp>
    </p:spTree>
    <p:extLst>
      <p:ext uri="{BB962C8B-B14F-4D97-AF65-F5344CB8AC3E}">
        <p14:creationId xmlns:p14="http://schemas.microsoft.com/office/powerpoint/2010/main" val="124854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03D6823-A5EF-41DF-9F7A-0AC2BBEF6D7E}"/>
              </a:ext>
            </a:extLst>
          </p:cNvPr>
          <p:cNvSpPr>
            <a:spLocks noGrp="1"/>
          </p:cNvSpPr>
          <p:nvPr>
            <p:ph type="title"/>
          </p:nvPr>
        </p:nvSpPr>
        <p:spPr>
          <a:xfrm>
            <a:off x="1792288" y="3600450"/>
            <a:ext cx="5486400" cy="425054"/>
          </a:xfrm>
        </p:spPr>
        <p:txBody>
          <a:bodyPr/>
          <a:lstStyle/>
          <a:p>
            <a:pPr algn="ctr"/>
            <a:r>
              <a:rPr lang="en-US" dirty="0"/>
              <a:t>ConsumersEnergy.com/change</a:t>
            </a:r>
          </a:p>
        </p:txBody>
      </p:sp>
      <p:pic>
        <p:nvPicPr>
          <p:cNvPr id="7" name="Picture 6" descr="Graphical user interface, text, application&#10;&#10;Description automatically generated">
            <a:extLst>
              <a:ext uri="{FF2B5EF4-FFF2-40B4-BE49-F238E27FC236}">
                <a16:creationId xmlns:a16="http://schemas.microsoft.com/office/drawing/2014/main" id="{002A88E3-439D-4949-924B-6BEC30A63162}"/>
              </a:ext>
            </a:extLst>
          </p:cNvPr>
          <p:cNvPicPr>
            <a:picLocks noChangeAspect="1"/>
          </p:cNvPicPr>
          <p:nvPr/>
        </p:nvPicPr>
        <p:blipFill>
          <a:blip r:embed="rId2"/>
          <a:stretch>
            <a:fillRect/>
          </a:stretch>
        </p:blipFill>
        <p:spPr>
          <a:xfrm>
            <a:off x="1792288" y="978504"/>
            <a:ext cx="5486400" cy="2048254"/>
          </a:xfrm>
          <a:prstGeom prst="rect">
            <a:avLst/>
          </a:prstGeom>
          <a:noFill/>
        </p:spPr>
      </p:pic>
    </p:spTree>
    <p:extLst>
      <p:ext uri="{BB962C8B-B14F-4D97-AF65-F5344CB8AC3E}">
        <p14:creationId xmlns:p14="http://schemas.microsoft.com/office/powerpoint/2010/main" val="146584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05D19465-BD98-438A-96AA-75D273899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457" y="117231"/>
            <a:ext cx="3601992" cy="4442929"/>
          </a:xfrm>
          <a:prstGeom prst="rect">
            <a:avLst/>
          </a:prstGeom>
        </p:spPr>
      </p:pic>
      <p:pic>
        <p:nvPicPr>
          <p:cNvPr id="15" name="Picture 14">
            <a:extLst>
              <a:ext uri="{FF2B5EF4-FFF2-40B4-BE49-F238E27FC236}">
                <a16:creationId xmlns:a16="http://schemas.microsoft.com/office/drawing/2014/main" id="{F0556AB6-B2A5-4D39-9E11-5E687FEFF7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595" y="4505531"/>
            <a:ext cx="2124787" cy="124743"/>
          </a:xfrm>
          <a:prstGeom prst="rect">
            <a:avLst/>
          </a:prstGeom>
        </p:spPr>
      </p:pic>
      <p:sp>
        <p:nvSpPr>
          <p:cNvPr id="2" name="Title 1"/>
          <p:cNvSpPr>
            <a:spLocks noGrp="1"/>
          </p:cNvSpPr>
          <p:nvPr>
            <p:ph type="title"/>
          </p:nvPr>
        </p:nvSpPr>
        <p:spPr>
          <a:xfrm>
            <a:off x="2884488" y="95820"/>
            <a:ext cx="6172200" cy="635396"/>
          </a:xfrm>
        </p:spPr>
        <p:txBody>
          <a:bodyPr anchor="ctr"/>
          <a:lstStyle/>
          <a:p>
            <a:r>
              <a:rPr lang="en-US" sz="2600" b="1" dirty="0"/>
              <a:t>The Michigan Communities We Serve</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69B7C6-3FEA-7848-A062-37F8F6368D00}" type="slidenum">
              <a:rPr kumimoji="0" lang="en-US" sz="1000" b="0" i="0" u="none" strike="noStrike" kern="1200" cap="none" spc="0" normalizeH="0" baseline="0" noProof="0" smtClean="0">
                <a:ln>
                  <a:noFill/>
                </a:ln>
                <a:solidFill>
                  <a:srgbClr val="FFFFFE"/>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E"/>
              </a:solidFill>
              <a:effectLst/>
              <a:uLnTx/>
              <a:uFillTx/>
              <a:latin typeface="Century Gothic" panose="020F0302020204030204"/>
              <a:ea typeface="+mn-ea"/>
              <a:cs typeface="+mn-cs"/>
            </a:endParaRPr>
          </a:p>
        </p:txBody>
      </p:sp>
      <p:grpSp>
        <p:nvGrpSpPr>
          <p:cNvPr id="25" name="Group 24">
            <a:extLst>
              <a:ext uri="{FF2B5EF4-FFF2-40B4-BE49-F238E27FC236}">
                <a16:creationId xmlns:a16="http://schemas.microsoft.com/office/drawing/2014/main" id="{87298220-1B0B-4559-8D3C-3EA94C5C9789}"/>
              </a:ext>
            </a:extLst>
          </p:cNvPr>
          <p:cNvGrpSpPr/>
          <p:nvPr/>
        </p:nvGrpSpPr>
        <p:grpSpPr>
          <a:xfrm>
            <a:off x="4149663" y="563441"/>
            <a:ext cx="4885880" cy="3580531"/>
            <a:chOff x="4149663" y="563441"/>
            <a:chExt cx="4885880" cy="3580531"/>
          </a:xfrm>
        </p:grpSpPr>
        <p:sp>
          <p:nvSpPr>
            <p:cNvPr id="16" name="Content Placeholder 3">
              <a:extLst>
                <a:ext uri="{FF2B5EF4-FFF2-40B4-BE49-F238E27FC236}">
                  <a16:creationId xmlns:a16="http://schemas.microsoft.com/office/drawing/2014/main" id="{BF7D7CC0-3033-4DAA-A37D-8DD49DC21788}"/>
                </a:ext>
              </a:extLst>
            </p:cNvPr>
            <p:cNvSpPr txBox="1">
              <a:spLocks/>
            </p:cNvSpPr>
            <p:nvPr/>
          </p:nvSpPr>
          <p:spPr>
            <a:xfrm>
              <a:off x="4566133" y="563441"/>
              <a:ext cx="4469410" cy="3580531"/>
            </a:xfrm>
            <a:prstGeom prst="rect">
              <a:avLst/>
            </a:prstGeom>
          </p:spPr>
          <p:txBody>
            <a:bodyPr/>
            <a:lstStyle>
              <a:lvl1pPr marL="0" indent="0" algn="l" defTabSz="457200" rtl="0" eaLnBrk="1" latinLnBrk="0" hangingPunct="1">
                <a:spcBef>
                  <a:spcPct val="20000"/>
                </a:spcBef>
                <a:buClr>
                  <a:schemeClr val="tx2"/>
                </a:buClr>
                <a:buFont typeface="Wingdings" charset="2"/>
                <a:buNone/>
                <a:defRPr sz="2400" kern="1200">
                  <a:solidFill>
                    <a:srgbClr val="373737"/>
                  </a:solidFill>
                  <a:latin typeface="+mn-lt"/>
                  <a:ea typeface="+mn-ea"/>
                  <a:cs typeface="+mn-cs"/>
                </a:defRPr>
              </a:lvl1pPr>
              <a:lvl2pPr marL="274320" indent="-274320" algn="l" defTabSz="457200" rtl="0" eaLnBrk="1" latinLnBrk="0" hangingPunct="1">
                <a:spcBef>
                  <a:spcPct val="20000"/>
                </a:spcBef>
                <a:buClr>
                  <a:schemeClr val="tx2"/>
                </a:buClr>
                <a:buFont typeface="Arial" panose="020B0604020202020204" pitchFamily="34" charset="0"/>
                <a:buChar char="•"/>
                <a:defRPr sz="2000" kern="1200">
                  <a:solidFill>
                    <a:srgbClr val="373737"/>
                  </a:solidFill>
                  <a:latin typeface="+mn-lt"/>
                  <a:ea typeface="+mn-ea"/>
                  <a:cs typeface="+mn-cs"/>
                </a:defRPr>
              </a:lvl2pPr>
              <a:lvl3pPr marL="548640" indent="-274320" algn="l" defTabSz="457200" rtl="0" eaLnBrk="1" latinLnBrk="0" hangingPunct="1">
                <a:spcBef>
                  <a:spcPct val="20000"/>
                </a:spcBef>
                <a:buClr>
                  <a:schemeClr val="tx2"/>
                </a:buClr>
                <a:buFont typeface="Arial" panose="020B0604020202020204" pitchFamily="34" charset="0"/>
                <a:buChar char="•"/>
                <a:defRPr sz="1800" kern="1200">
                  <a:solidFill>
                    <a:srgbClr val="373737"/>
                  </a:solidFill>
                  <a:latin typeface="+mn-lt"/>
                  <a:ea typeface="+mn-ea"/>
                  <a:cs typeface="+mn-cs"/>
                </a:defRPr>
              </a:lvl3pPr>
              <a:lvl4pPr marL="82296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4pPr>
              <a:lvl5pPr marL="109728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204A59"/>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73737"/>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r>
                <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rPr>
                <a:t>Consumers Energy has served Michigan customers since 1886</a:t>
              </a:r>
              <a:endParaRPr kumimoji="0" lang="en-US" sz="2000" b="0" i="0" u="none" strike="noStrike" kern="1200" cap="none" spc="0" normalizeH="0" baseline="0" noProof="0" dirty="0">
                <a:ln>
                  <a:noFill/>
                </a:ln>
                <a:solidFill>
                  <a:srgbClr val="373737"/>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endPar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r>
                <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rPr>
                <a:t>Consumers Energy owns and operates electric generation and distribution facilities and gas transmission, storage, </a:t>
              </a:r>
              <a:br>
                <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rPr>
              </a:br>
              <a:r>
                <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rPr>
                <a:t>and distribution facilities</a:t>
              </a: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endPar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r>
                <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rPr>
                <a:t>1.9 million electric customers</a:t>
              </a: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endPar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r>
                <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rPr>
                <a:t>1.8 million gas customers</a:t>
              </a: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endPar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ct val="20000"/>
                </a:spcBef>
                <a:spcAft>
                  <a:spcPts val="0"/>
                </a:spcAft>
                <a:buClr>
                  <a:srgbClr val="204A59"/>
                </a:buClr>
                <a:buSzTx/>
                <a:buFont typeface="Wingdings" charset="2"/>
                <a:buNone/>
                <a:tabLst/>
                <a:defRPr/>
              </a:pPr>
              <a:endParaRPr kumimoji="0" lang="en-US" sz="1600" b="0" i="0" u="none" strike="noStrike" kern="1200" cap="none" spc="0" normalizeH="0" baseline="0" noProof="0" dirty="0">
                <a:ln>
                  <a:noFill/>
                </a:ln>
                <a:solidFill>
                  <a:srgbClr val="373737"/>
                </a:solidFill>
                <a:effectLst/>
                <a:uLnTx/>
                <a:uFillTx/>
                <a:latin typeface="Century Gothic" panose="020F0302020204030204"/>
                <a:ea typeface="+mn-ea"/>
                <a:cs typeface="+mn-cs"/>
              </a:endParaRPr>
            </a:p>
          </p:txBody>
        </p:sp>
        <p:pic>
          <p:nvPicPr>
            <p:cNvPr id="18" name="Graphic 17" descr="Construction worker male with solid fill">
              <a:extLst>
                <a:ext uri="{FF2B5EF4-FFF2-40B4-BE49-F238E27FC236}">
                  <a16:creationId xmlns:a16="http://schemas.microsoft.com/office/drawing/2014/main" id="{20DD48BF-A8A7-47CE-B5A7-F742E8E467F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61020" y="1087691"/>
              <a:ext cx="409141" cy="409141"/>
            </a:xfrm>
            <a:prstGeom prst="rect">
              <a:avLst/>
            </a:prstGeom>
            <a:effectLst/>
          </p:spPr>
        </p:pic>
        <p:pic>
          <p:nvPicPr>
            <p:cNvPr id="20" name="Graphic 19" descr="Fluorescent Light Blub with solid fill">
              <a:extLst>
                <a:ext uri="{FF2B5EF4-FFF2-40B4-BE49-F238E27FC236}">
                  <a16:creationId xmlns:a16="http://schemas.microsoft.com/office/drawing/2014/main" id="{085CFFB9-CB61-441F-84D3-D4AE0800FE8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61020" y="3054507"/>
              <a:ext cx="409141" cy="409141"/>
            </a:xfrm>
            <a:prstGeom prst="rect">
              <a:avLst/>
            </a:prstGeom>
            <a:effectLst/>
          </p:spPr>
        </p:pic>
        <p:pic>
          <p:nvPicPr>
            <p:cNvPr id="22" name="Graphic 21" descr="Fire with solid fill">
              <a:extLst>
                <a:ext uri="{FF2B5EF4-FFF2-40B4-BE49-F238E27FC236}">
                  <a16:creationId xmlns:a16="http://schemas.microsoft.com/office/drawing/2014/main" id="{B47ACD39-D02E-41DE-A42D-572C326E19B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84182" y="3677720"/>
              <a:ext cx="362817" cy="362817"/>
            </a:xfrm>
            <a:prstGeom prst="rect">
              <a:avLst/>
            </a:prstGeom>
            <a:effectLst/>
          </p:spPr>
        </p:pic>
        <p:pic>
          <p:nvPicPr>
            <p:cNvPr id="24" name="Graphic 23" descr="Wind Turbines with solid fill">
              <a:extLst>
                <a:ext uri="{FF2B5EF4-FFF2-40B4-BE49-F238E27FC236}">
                  <a16:creationId xmlns:a16="http://schemas.microsoft.com/office/drawing/2014/main" id="{9EE21894-926E-4D9D-94AC-BB27B5DC1B4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149663" y="1921851"/>
              <a:ext cx="431855" cy="431855"/>
            </a:xfrm>
            <a:prstGeom prst="rect">
              <a:avLst/>
            </a:prstGeom>
            <a:effectLst/>
          </p:spPr>
        </p:pic>
      </p:grpSp>
    </p:spTree>
    <p:extLst>
      <p:ext uri="{BB962C8B-B14F-4D97-AF65-F5344CB8AC3E}">
        <p14:creationId xmlns:p14="http://schemas.microsoft.com/office/powerpoint/2010/main" val="596506591"/>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69B7C6-3FEA-7848-A062-37F8F6368D00}" type="slidenum">
              <a:rPr kumimoji="0" lang="en-US" sz="1000" b="0" i="0" u="none" strike="noStrike" kern="1200" cap="none" spc="0" normalizeH="0" baseline="0" noProof="0" smtClean="0">
                <a:ln>
                  <a:noFill/>
                </a:ln>
                <a:solidFill>
                  <a:srgbClr val="FFFFFE"/>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E"/>
              </a:solidFill>
              <a:effectLst/>
              <a:uLnTx/>
              <a:uFillTx/>
              <a:latin typeface="Century Gothic" panose="020F0302020204030204"/>
              <a:ea typeface="+mn-ea"/>
              <a:cs typeface="+mn-cs"/>
            </a:endParaRPr>
          </a:p>
        </p:txBody>
      </p:sp>
      <p:sp>
        <p:nvSpPr>
          <p:cNvPr id="12" name="Title 1">
            <a:extLst>
              <a:ext uri="{FF2B5EF4-FFF2-40B4-BE49-F238E27FC236}">
                <a16:creationId xmlns:a16="http://schemas.microsoft.com/office/drawing/2014/main" id="{C1CA3F6A-34FC-48F6-AE3E-72FB36B47CA5}"/>
              </a:ext>
            </a:extLst>
          </p:cNvPr>
          <p:cNvSpPr>
            <a:spLocks noGrp="1"/>
          </p:cNvSpPr>
          <p:nvPr>
            <p:ph type="title"/>
          </p:nvPr>
        </p:nvSpPr>
        <p:spPr>
          <a:xfrm>
            <a:off x="354013" y="96213"/>
            <a:ext cx="8332787" cy="635000"/>
          </a:xfrm>
        </p:spPr>
        <p:txBody>
          <a:bodyPr anchor="ctr"/>
          <a:lstStyle/>
          <a:p>
            <a:r>
              <a:rPr lang="en-US" sz="2600" b="1" dirty="0"/>
              <a:t>How We Operate</a:t>
            </a:r>
          </a:p>
        </p:txBody>
      </p:sp>
      <p:pic>
        <p:nvPicPr>
          <p:cNvPr id="14" name="Picture 13" descr="A picture containing text&#10;&#10;Description automatically generated">
            <a:extLst>
              <a:ext uri="{FF2B5EF4-FFF2-40B4-BE49-F238E27FC236}">
                <a16:creationId xmlns:a16="http://schemas.microsoft.com/office/drawing/2014/main" id="{4B94055D-2455-4446-AAFD-CE3EAFA7B6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7990" y="1012606"/>
            <a:ext cx="3397012" cy="3409900"/>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0F66C652-C3E5-4FD1-A125-5D8390E65423}"/>
              </a:ext>
            </a:extLst>
          </p:cNvPr>
          <p:cNvSpPr txBox="1"/>
          <p:nvPr/>
        </p:nvSpPr>
        <p:spPr>
          <a:xfrm>
            <a:off x="867990" y="690929"/>
            <a:ext cx="2826975"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5294"/>
                </a:solidFill>
                <a:effectLst/>
                <a:uLnTx/>
                <a:uFillTx/>
                <a:latin typeface="Century Gothic" panose="020F0302020204030204"/>
                <a:ea typeface="+mn-ea"/>
                <a:cs typeface="+mn-cs"/>
              </a:rPr>
              <a:t>Our Purpose:</a:t>
            </a:r>
            <a:endParaRPr kumimoji="0" lang="en-US" sz="2000" b="1" i="1" u="none" strike="noStrike" kern="1200" cap="none" spc="0" normalizeH="0" baseline="0" noProof="0" dirty="0">
              <a:ln>
                <a:noFill/>
              </a:ln>
              <a:solidFill>
                <a:srgbClr val="005294"/>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07C2001B-208A-4BD8-B613-9A8F4D298D0A}"/>
              </a:ext>
            </a:extLst>
          </p:cNvPr>
          <p:cNvSpPr txBox="1"/>
          <p:nvPr/>
        </p:nvSpPr>
        <p:spPr>
          <a:xfrm>
            <a:off x="4926868" y="692011"/>
            <a:ext cx="2841138"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5294"/>
                </a:solidFill>
                <a:effectLst/>
                <a:uLnTx/>
                <a:uFillTx/>
                <a:latin typeface="Century Gothic" panose="020F0302020204030204"/>
                <a:ea typeface="+mn-ea"/>
                <a:cs typeface="+mn-cs"/>
              </a:rPr>
              <a:t>The Triple Bottom Line:</a:t>
            </a:r>
            <a:endParaRPr kumimoji="0" lang="en-US" sz="2000" b="1" i="1" u="none" strike="noStrike" kern="1200" cap="none" spc="0" normalizeH="0" baseline="0" noProof="0" dirty="0">
              <a:ln>
                <a:noFill/>
              </a:ln>
              <a:solidFill>
                <a:srgbClr val="005294"/>
              </a:solidFill>
              <a:effectLst/>
              <a:uLnTx/>
              <a:uFillTx/>
              <a:latin typeface="Century Gothic" panose="020F0302020204030204"/>
              <a:ea typeface="+mn-ea"/>
              <a:cs typeface="+mn-cs"/>
            </a:endParaRPr>
          </a:p>
        </p:txBody>
      </p:sp>
      <p:pic>
        <p:nvPicPr>
          <p:cNvPr id="42" name="Picture 41" descr="A flag on a flagpole&#10;&#10;Description automatically generated with medium confidence">
            <a:extLst>
              <a:ext uri="{FF2B5EF4-FFF2-40B4-BE49-F238E27FC236}">
                <a16:creationId xmlns:a16="http://schemas.microsoft.com/office/drawing/2014/main" id="{4446FF97-CE9B-4351-B031-99934C7747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3274" y="1012607"/>
            <a:ext cx="1079376" cy="3408131"/>
          </a:xfrm>
          <a:prstGeom prst="rect">
            <a:avLst/>
          </a:prstGeom>
          <a:effectLst>
            <a:outerShdw blurRad="50800" dist="38100" dir="5400000" algn="t" rotWithShape="0">
              <a:prstClr val="black">
                <a:alpha val="40000"/>
              </a:prstClr>
            </a:outerShdw>
          </a:effectLst>
        </p:spPr>
      </p:pic>
      <p:pic>
        <p:nvPicPr>
          <p:cNvPr id="40" name="Picture 39">
            <a:extLst>
              <a:ext uri="{FF2B5EF4-FFF2-40B4-BE49-F238E27FC236}">
                <a16:creationId xmlns:a16="http://schemas.microsoft.com/office/drawing/2014/main" id="{8ABA76B8-B673-4D07-B030-9EA1D35583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24240" y="1012606"/>
            <a:ext cx="1078992" cy="3408132"/>
          </a:xfrm>
          <a:prstGeom prst="rect">
            <a:avLst/>
          </a:prstGeom>
          <a:effectLst>
            <a:outerShdw blurRad="50800" dist="38100" dir="5400000" algn="t" rotWithShape="0">
              <a:prstClr val="black">
                <a:alpha val="40000"/>
              </a:prstClr>
            </a:outerShdw>
          </a:effectLst>
        </p:spPr>
      </p:pic>
      <p:pic>
        <p:nvPicPr>
          <p:cNvPr id="29" name="Picture Placeholder 4" descr="150dpi-WMU Solar Gardens Scenic_X3T9415-1.png">
            <a:extLst>
              <a:ext uri="{FF2B5EF4-FFF2-40B4-BE49-F238E27FC236}">
                <a16:creationId xmlns:a16="http://schemas.microsoft.com/office/drawing/2014/main" id="{098FD7AE-CA46-4B1E-AF73-5A421A1B1A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84887" y="1012607"/>
            <a:ext cx="1079376" cy="3408132"/>
          </a:xfrm>
          <a:prstGeom prst="rect">
            <a:avLst/>
          </a:prstGeom>
          <a:effectLst>
            <a:outerShdw blurRad="50800" dist="38100" dir="5400000" algn="t" rotWithShape="0">
              <a:prstClr val="black">
                <a:alpha val="40000"/>
              </a:prstClr>
            </a:outerShdw>
          </a:effectLst>
        </p:spPr>
      </p:pic>
      <p:sp>
        <p:nvSpPr>
          <p:cNvPr id="24" name="TextBox 23">
            <a:extLst>
              <a:ext uri="{FF2B5EF4-FFF2-40B4-BE49-F238E27FC236}">
                <a16:creationId xmlns:a16="http://schemas.microsoft.com/office/drawing/2014/main" id="{13CA45A6-5100-4C81-A756-9382DD8E31AE}"/>
              </a:ext>
            </a:extLst>
          </p:cNvPr>
          <p:cNvSpPr txBox="1"/>
          <p:nvPr/>
        </p:nvSpPr>
        <p:spPr>
          <a:xfrm>
            <a:off x="4924240" y="1012606"/>
            <a:ext cx="1082004"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E"/>
                </a:solidFill>
                <a:effectLst/>
                <a:uLnTx/>
                <a:uFillTx/>
                <a:latin typeface="Century Gothic" panose="020F0302020204030204"/>
                <a:ea typeface="+mn-ea"/>
                <a:cs typeface="+mn-cs"/>
              </a:rPr>
              <a:t>People</a:t>
            </a:r>
          </a:p>
        </p:txBody>
      </p:sp>
      <p:sp>
        <p:nvSpPr>
          <p:cNvPr id="25" name="TextBox 24">
            <a:extLst>
              <a:ext uri="{FF2B5EF4-FFF2-40B4-BE49-F238E27FC236}">
                <a16:creationId xmlns:a16="http://schemas.microsoft.com/office/drawing/2014/main" id="{F0B9857D-66F7-469B-BAE2-56E9BF287FD6}"/>
              </a:ext>
            </a:extLst>
          </p:cNvPr>
          <p:cNvSpPr txBox="1"/>
          <p:nvPr/>
        </p:nvSpPr>
        <p:spPr>
          <a:xfrm>
            <a:off x="6083175" y="1012606"/>
            <a:ext cx="1079376"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E"/>
                </a:solidFill>
                <a:effectLst/>
                <a:uLnTx/>
                <a:uFillTx/>
                <a:latin typeface="Century Gothic" panose="020F0302020204030204"/>
                <a:ea typeface="+mn-ea"/>
                <a:cs typeface="+mn-cs"/>
              </a:rPr>
              <a:t>Planet</a:t>
            </a:r>
          </a:p>
        </p:txBody>
      </p:sp>
      <p:sp>
        <p:nvSpPr>
          <p:cNvPr id="26" name="TextBox 25">
            <a:extLst>
              <a:ext uri="{FF2B5EF4-FFF2-40B4-BE49-F238E27FC236}">
                <a16:creationId xmlns:a16="http://schemas.microsoft.com/office/drawing/2014/main" id="{76121056-864D-481A-8D8E-4BC8578EC7D3}"/>
              </a:ext>
            </a:extLst>
          </p:cNvPr>
          <p:cNvSpPr txBox="1"/>
          <p:nvPr/>
        </p:nvSpPr>
        <p:spPr>
          <a:xfrm>
            <a:off x="7243273" y="1012606"/>
            <a:ext cx="1079376"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E"/>
                </a:solidFill>
                <a:effectLst/>
                <a:uLnTx/>
                <a:uFillTx/>
                <a:latin typeface="Century Gothic" panose="020F0302020204030204"/>
                <a:ea typeface="+mn-ea"/>
                <a:cs typeface="+mn-cs"/>
              </a:rPr>
              <a:t>Prosperity</a:t>
            </a:r>
          </a:p>
        </p:txBody>
      </p:sp>
    </p:spTree>
    <p:extLst>
      <p:ext uri="{BB962C8B-B14F-4D97-AF65-F5344CB8AC3E}">
        <p14:creationId xmlns:p14="http://schemas.microsoft.com/office/powerpoint/2010/main" val="365078290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phic 3" descr="Trophy with solid fill">
            <a:extLst>
              <a:ext uri="{FF2B5EF4-FFF2-40B4-BE49-F238E27FC236}">
                <a16:creationId xmlns:a16="http://schemas.microsoft.com/office/drawing/2014/main" id="{232A1F89-5D65-4F18-BEC1-72FCFDFE32B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473" y="3209951"/>
            <a:ext cx="411480" cy="411480"/>
          </a:xfrm>
          <a:prstGeom prst="rect">
            <a:avLst/>
          </a:prstGeom>
        </p:spPr>
      </p:pic>
      <p:pic>
        <p:nvPicPr>
          <p:cNvPr id="8" name="Picture 7">
            <a:extLst>
              <a:ext uri="{FF2B5EF4-FFF2-40B4-BE49-F238E27FC236}">
                <a16:creationId xmlns:a16="http://schemas.microsoft.com/office/drawing/2014/main" id="{31D705EB-7CBE-44EE-9713-F19F7619D6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133351"/>
            <a:ext cx="4572000" cy="3471496"/>
          </a:xfrm>
          <a:prstGeom prst="rect">
            <a:avLst/>
          </a:prstGeom>
          <a:noFill/>
        </p:spPr>
      </p:pic>
      <p:sp>
        <p:nvSpPr>
          <p:cNvPr id="2" name="Slide Number Placeholder 1"/>
          <p:cNvSpPr>
            <a:spLocks noGrp="1"/>
          </p:cNvSpPr>
          <p:nvPr>
            <p:ph type="sldNum" sz="quarter" idx="12"/>
          </p:nvPr>
        </p:nvSpPr>
        <p:spPr>
          <a:xfrm>
            <a:off x="8480323" y="4948904"/>
            <a:ext cx="576365" cy="210984"/>
          </a:xfrm>
        </p:spPr>
        <p:txBody>
          <a:bodyPr anchor="b">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A69B7C6-3FEA-7848-A062-37F8F6368D00}" type="slidenum">
              <a:rPr kumimoji="0" lang="en-US" sz="800" b="0" i="0" u="none" strike="noStrike" kern="1200" cap="none" spc="0" normalizeH="0" baseline="0" noProof="0" smtClean="0">
                <a:ln>
                  <a:noFill/>
                </a:ln>
                <a:solidFill>
                  <a:srgbClr val="FFFFFE"/>
                </a:solidFill>
                <a:effectLst/>
                <a:uLnTx/>
                <a:uFillTx/>
                <a:latin typeface="Century Gothic" panose="020F0302020204030204"/>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5</a:t>
            </a:fld>
            <a:endParaRPr kumimoji="0" lang="en-US" sz="800" b="0" i="0" u="none" strike="noStrike" kern="1200" cap="none" spc="0" normalizeH="0" baseline="0" noProof="0" dirty="0">
              <a:ln>
                <a:noFill/>
              </a:ln>
              <a:solidFill>
                <a:srgbClr val="FFFFFE"/>
              </a:solidFill>
              <a:effectLst/>
              <a:uLnTx/>
              <a:uFillTx/>
              <a:latin typeface="Century Gothic" panose="020F0302020204030204"/>
              <a:ea typeface="+mn-ea"/>
              <a:cs typeface="+mn-cs"/>
            </a:endParaRPr>
          </a:p>
        </p:txBody>
      </p:sp>
      <p:sp>
        <p:nvSpPr>
          <p:cNvPr id="10" name="Title 1">
            <a:extLst>
              <a:ext uri="{FF2B5EF4-FFF2-40B4-BE49-F238E27FC236}">
                <a16:creationId xmlns:a16="http://schemas.microsoft.com/office/drawing/2014/main" id="{94774B5C-8BAB-41AD-8F30-B1D22D35950E}"/>
              </a:ext>
            </a:extLst>
          </p:cNvPr>
          <p:cNvSpPr txBox="1">
            <a:spLocks/>
          </p:cNvSpPr>
          <p:nvPr/>
        </p:nvSpPr>
        <p:spPr>
          <a:xfrm>
            <a:off x="354013" y="96213"/>
            <a:ext cx="8332787" cy="6350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b="0" kern="1200" baseline="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entury Gothic" panose="020F0302020204030204"/>
                <a:ea typeface="+mj-ea"/>
                <a:cs typeface="+mj-cs"/>
              </a:rPr>
              <a:t>People</a:t>
            </a:r>
          </a:p>
        </p:txBody>
      </p:sp>
      <p:sp>
        <p:nvSpPr>
          <p:cNvPr id="14" name="Text Placeholder 13">
            <a:extLst>
              <a:ext uri="{FF2B5EF4-FFF2-40B4-BE49-F238E27FC236}">
                <a16:creationId xmlns:a16="http://schemas.microsoft.com/office/drawing/2014/main" id="{205EE7AF-D7DA-4F8E-9551-EC2C295E20BC}"/>
              </a:ext>
            </a:extLst>
          </p:cNvPr>
          <p:cNvSpPr>
            <a:spLocks noGrp="1"/>
          </p:cNvSpPr>
          <p:nvPr>
            <p:ph type="body" sz="half" idx="2"/>
          </p:nvPr>
        </p:nvSpPr>
        <p:spPr>
          <a:xfrm>
            <a:off x="869595" y="753437"/>
            <a:ext cx="3487252" cy="3509858"/>
          </a:xfrm>
        </p:spPr>
        <p:txBody>
          <a:bodyPr vert="horz" lIns="91440" tIns="45720" rIns="91440" bIns="45720" rtlCol="0" anchor="t">
            <a:normAutofit lnSpcReduction="10000"/>
          </a:bodyPr>
          <a:lstStyle/>
          <a:p>
            <a:r>
              <a:rPr lang="en-US" sz="1600" b="1" dirty="0"/>
              <a:t>9,500 highly trained and skilled co-workers</a:t>
            </a:r>
            <a:r>
              <a:rPr lang="en-US" sz="1600" dirty="0"/>
              <a:t> comprise a workforce of union, non‑union and seasonal employees and contractors</a:t>
            </a:r>
          </a:p>
          <a:p>
            <a:pPr marL="342900" indent="-342900">
              <a:buFont typeface="Arial" panose="020B0604020202020204" pitchFamily="34" charset="0"/>
              <a:buChar char="•"/>
            </a:pPr>
            <a:endParaRPr lang="en-US" sz="1600" dirty="0"/>
          </a:p>
          <a:p>
            <a:r>
              <a:rPr lang="en-US" sz="1600" b="1" dirty="0"/>
              <a:t>First-quartile</a:t>
            </a:r>
            <a:r>
              <a:rPr lang="en-US" sz="1600" dirty="0"/>
              <a:t> employee engagement and customer experience</a:t>
            </a:r>
          </a:p>
          <a:p>
            <a:endParaRPr lang="en-US" sz="1600" dirty="0"/>
          </a:p>
          <a:p>
            <a:r>
              <a:rPr lang="en-US" sz="1600" dirty="0"/>
              <a:t>Recognized by </a:t>
            </a:r>
            <a:r>
              <a:rPr lang="en-US" sz="1600" i="1" dirty="0"/>
              <a:t>Forbes</a:t>
            </a:r>
            <a:r>
              <a:rPr lang="en-US" sz="1600" dirty="0"/>
              <a:t> as one of </a:t>
            </a:r>
            <a:r>
              <a:rPr lang="en-US" sz="1600" b="1" dirty="0"/>
              <a:t>America’s Best Employers</a:t>
            </a:r>
            <a:r>
              <a:rPr lang="en-US" sz="1600" dirty="0"/>
              <a:t> and </a:t>
            </a:r>
            <a:r>
              <a:rPr lang="en-US" sz="1600" i="1" dirty="0"/>
              <a:t>Newsweek</a:t>
            </a:r>
            <a:r>
              <a:rPr lang="en-US" sz="1600" dirty="0"/>
              <a:t> as one of </a:t>
            </a:r>
            <a:r>
              <a:rPr lang="en-US" sz="1600" b="1" dirty="0"/>
              <a:t>America’s Most Responsible Companies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p:txBody>
      </p:sp>
      <p:pic>
        <p:nvPicPr>
          <p:cNvPr id="17" name="Picture 16">
            <a:hlinkClick r:id="rId6"/>
            <a:extLst>
              <a:ext uri="{FF2B5EF4-FFF2-40B4-BE49-F238E27FC236}">
                <a16:creationId xmlns:a16="http://schemas.microsoft.com/office/drawing/2014/main" id="{E87D0C51-871A-49BC-A75B-B6DA8F47C14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6460292" y="4178394"/>
            <a:ext cx="1288744" cy="427315"/>
          </a:xfrm>
          <a:prstGeom prst="rect">
            <a:avLst/>
          </a:prstGeom>
        </p:spPr>
      </p:pic>
      <p:pic>
        <p:nvPicPr>
          <p:cNvPr id="18" name="Picture 17">
            <a:extLst>
              <a:ext uri="{FF2B5EF4-FFF2-40B4-BE49-F238E27FC236}">
                <a16:creationId xmlns:a16="http://schemas.microsoft.com/office/drawing/2014/main" id="{799AB64A-26E1-49E5-9503-3F0794CC95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87671" y="3642416"/>
            <a:ext cx="910807" cy="482436"/>
          </a:xfrm>
          <a:prstGeom prst="rect">
            <a:avLst/>
          </a:prstGeom>
        </p:spPr>
      </p:pic>
      <p:pic>
        <p:nvPicPr>
          <p:cNvPr id="19" name="Picture 18">
            <a:extLst>
              <a:ext uri="{FF2B5EF4-FFF2-40B4-BE49-F238E27FC236}">
                <a16:creationId xmlns:a16="http://schemas.microsoft.com/office/drawing/2014/main" id="{B9877BBA-2BCA-4CD6-8318-264876810BB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18320" y="3635466"/>
            <a:ext cx="611732" cy="489386"/>
          </a:xfrm>
          <a:prstGeom prst="rect">
            <a:avLst/>
          </a:prstGeom>
        </p:spPr>
      </p:pic>
      <p:pic>
        <p:nvPicPr>
          <p:cNvPr id="20" name="Picture 19">
            <a:extLst>
              <a:ext uri="{FF2B5EF4-FFF2-40B4-BE49-F238E27FC236}">
                <a16:creationId xmlns:a16="http://schemas.microsoft.com/office/drawing/2014/main" id="{C89C4B9A-1E32-48BC-A51D-2B9C4A03B5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02533" y="3637540"/>
            <a:ext cx="611732" cy="487312"/>
          </a:xfrm>
          <a:prstGeom prst="rect">
            <a:avLst/>
          </a:prstGeom>
        </p:spPr>
      </p:pic>
      <p:pic>
        <p:nvPicPr>
          <p:cNvPr id="21" name="Picture 20" descr="Graphical user interface, website&#10;&#10;Description automatically generated">
            <a:extLst>
              <a:ext uri="{FF2B5EF4-FFF2-40B4-BE49-F238E27FC236}">
                <a16:creationId xmlns:a16="http://schemas.microsoft.com/office/drawing/2014/main" id="{17FCC6AD-C018-4CC4-9950-0F967043006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79854" y="4178394"/>
            <a:ext cx="1276834" cy="427315"/>
          </a:xfrm>
          <a:prstGeom prst="rect">
            <a:avLst/>
          </a:prstGeom>
        </p:spPr>
      </p:pic>
      <p:pic>
        <p:nvPicPr>
          <p:cNvPr id="22" name="Picture 21">
            <a:extLst>
              <a:ext uri="{FF2B5EF4-FFF2-40B4-BE49-F238E27FC236}">
                <a16:creationId xmlns:a16="http://schemas.microsoft.com/office/drawing/2014/main" id="{5D731D11-42AB-4D26-B9DF-646530AAAA2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734107" y="3606941"/>
            <a:ext cx="617615" cy="560372"/>
          </a:xfrm>
          <a:prstGeom prst="rect">
            <a:avLst/>
          </a:prstGeom>
        </p:spPr>
      </p:pic>
      <p:pic>
        <p:nvPicPr>
          <p:cNvPr id="23" name="Picture 22" descr="Logo, company name&#10;&#10;Description automatically generated">
            <a:extLst>
              <a:ext uri="{FF2B5EF4-FFF2-40B4-BE49-F238E27FC236}">
                <a16:creationId xmlns:a16="http://schemas.microsoft.com/office/drawing/2014/main" id="{C0E52CE0-8E55-470B-BA9F-5BA32AE7485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84958" y="4178394"/>
            <a:ext cx="944517" cy="436063"/>
          </a:xfrm>
          <a:prstGeom prst="rect">
            <a:avLst/>
          </a:prstGeom>
        </p:spPr>
      </p:pic>
      <p:pic>
        <p:nvPicPr>
          <p:cNvPr id="24" name="Picture 23">
            <a:hlinkClick r:id="rId14"/>
            <a:extLst>
              <a:ext uri="{FF2B5EF4-FFF2-40B4-BE49-F238E27FC236}">
                <a16:creationId xmlns:a16="http://schemas.microsoft.com/office/drawing/2014/main" id="{F9821625-792C-4F4B-B345-C2CEB84E223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596580" y="4172532"/>
            <a:ext cx="857561" cy="427315"/>
          </a:xfrm>
          <a:prstGeom prst="rect">
            <a:avLst/>
          </a:prstGeom>
        </p:spPr>
      </p:pic>
      <p:pic>
        <p:nvPicPr>
          <p:cNvPr id="26" name="Graphic 25" descr="Employee badge with solid fill">
            <a:extLst>
              <a:ext uri="{FF2B5EF4-FFF2-40B4-BE49-F238E27FC236}">
                <a16:creationId xmlns:a16="http://schemas.microsoft.com/office/drawing/2014/main" id="{F9C3E5FF-FF31-40AA-8AF3-AAB4F5E4D04D}"/>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27297" y="778137"/>
            <a:ext cx="411480" cy="411480"/>
          </a:xfrm>
          <a:prstGeom prst="rect">
            <a:avLst/>
          </a:prstGeom>
        </p:spPr>
      </p:pic>
      <p:pic>
        <p:nvPicPr>
          <p:cNvPr id="28" name="Graphic 27" descr="Ribbon with solid fill">
            <a:extLst>
              <a:ext uri="{FF2B5EF4-FFF2-40B4-BE49-F238E27FC236}">
                <a16:creationId xmlns:a16="http://schemas.microsoft.com/office/drawing/2014/main" id="{7CA23B42-2EA7-48C7-BAEC-EEFAB564512D}"/>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27297" y="2107213"/>
            <a:ext cx="411480" cy="411480"/>
          </a:xfrm>
          <a:prstGeom prst="rect">
            <a:avLst/>
          </a:prstGeom>
        </p:spPr>
      </p:pic>
    </p:spTree>
    <p:extLst>
      <p:ext uri="{BB962C8B-B14F-4D97-AF65-F5344CB8AC3E}">
        <p14:creationId xmlns:p14="http://schemas.microsoft.com/office/powerpoint/2010/main" val="6292088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ss, sky, outdoor, nature&#10;&#10;Description automatically generated">
            <a:extLst>
              <a:ext uri="{FF2B5EF4-FFF2-40B4-BE49-F238E27FC236}">
                <a16:creationId xmlns:a16="http://schemas.microsoft.com/office/drawing/2014/main" id="{446056CE-EE50-4567-8517-E8E4DEAC91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3910" y="96212"/>
            <a:ext cx="4610090" cy="5047287"/>
          </a:xfrm>
          <a:prstGeom prst="rect">
            <a:avLst/>
          </a:prstGeom>
        </p:spPr>
      </p:pic>
      <p:sp>
        <p:nvSpPr>
          <p:cNvPr id="2" name="Slide Number Placeholder 1"/>
          <p:cNvSpPr>
            <a:spLocks noGrp="1"/>
          </p:cNvSpPr>
          <p:nvPr>
            <p:ph type="sldNum" sz="quarter" idx="12"/>
          </p:nvPr>
        </p:nvSpPr>
        <p:spPr>
          <a:xfrm>
            <a:off x="8480323" y="4948904"/>
            <a:ext cx="576365" cy="210984"/>
          </a:xfrm>
        </p:spPr>
        <p:txBody>
          <a:bodyPr anchor="b">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A69B7C6-3FEA-7848-A062-37F8F6368D00}" type="slidenum">
              <a:rPr kumimoji="0" lang="en-US" sz="800" b="0" i="0" u="none" strike="noStrike" kern="1200" cap="none" spc="0" normalizeH="0" baseline="0" noProof="0" smtClean="0">
                <a:ln>
                  <a:noFill/>
                </a:ln>
                <a:solidFill>
                  <a:srgbClr val="FFFFFE"/>
                </a:solidFill>
                <a:effectLst/>
                <a:uLnTx/>
                <a:uFillTx/>
                <a:latin typeface="Century Gothic" panose="020F0302020204030204"/>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6</a:t>
            </a:fld>
            <a:endParaRPr kumimoji="0" lang="en-US" sz="800" b="0" i="0" u="none" strike="noStrike" kern="1200" cap="none" spc="0" normalizeH="0" baseline="0" noProof="0" dirty="0">
              <a:ln>
                <a:noFill/>
              </a:ln>
              <a:solidFill>
                <a:srgbClr val="FFFFFE"/>
              </a:solidFill>
              <a:effectLst/>
              <a:uLnTx/>
              <a:uFillTx/>
              <a:latin typeface="Century Gothic" panose="020F0302020204030204"/>
              <a:ea typeface="+mn-ea"/>
              <a:cs typeface="+mn-cs"/>
            </a:endParaRPr>
          </a:p>
        </p:txBody>
      </p:sp>
      <p:sp>
        <p:nvSpPr>
          <p:cNvPr id="10" name="Title 1">
            <a:extLst>
              <a:ext uri="{FF2B5EF4-FFF2-40B4-BE49-F238E27FC236}">
                <a16:creationId xmlns:a16="http://schemas.microsoft.com/office/drawing/2014/main" id="{94774B5C-8BAB-41AD-8F30-B1D22D35950E}"/>
              </a:ext>
            </a:extLst>
          </p:cNvPr>
          <p:cNvSpPr txBox="1">
            <a:spLocks/>
          </p:cNvSpPr>
          <p:nvPr/>
        </p:nvSpPr>
        <p:spPr>
          <a:xfrm>
            <a:off x="354013" y="96213"/>
            <a:ext cx="8332787" cy="6350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b="0" kern="1200" baseline="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2600" b="1" dirty="0">
                <a:solidFill>
                  <a:srgbClr val="000000"/>
                </a:solidFill>
                <a:latin typeface="Century Gothic" panose="020F0302020204030204"/>
              </a:rPr>
              <a:t>Our Clean Energy Plan</a:t>
            </a:r>
            <a:endParaRPr kumimoji="0" lang="en-US" sz="2600" b="1" i="0" u="none" strike="noStrike" kern="1200" cap="none" spc="0" normalizeH="0" baseline="0" noProof="0" dirty="0">
              <a:ln>
                <a:noFill/>
              </a:ln>
              <a:solidFill>
                <a:srgbClr val="000000"/>
              </a:solidFill>
              <a:effectLst/>
              <a:uLnTx/>
              <a:uFillTx/>
              <a:latin typeface="Century Gothic" panose="020F0302020204030204"/>
              <a:ea typeface="+mj-ea"/>
              <a:cs typeface="+mj-cs"/>
            </a:endParaRPr>
          </a:p>
        </p:txBody>
      </p:sp>
      <p:sp>
        <p:nvSpPr>
          <p:cNvPr id="14" name="Text Placeholder 13">
            <a:extLst>
              <a:ext uri="{FF2B5EF4-FFF2-40B4-BE49-F238E27FC236}">
                <a16:creationId xmlns:a16="http://schemas.microsoft.com/office/drawing/2014/main" id="{205EE7AF-D7DA-4F8E-9551-EC2C295E20BC}"/>
              </a:ext>
            </a:extLst>
          </p:cNvPr>
          <p:cNvSpPr>
            <a:spLocks noGrp="1"/>
          </p:cNvSpPr>
          <p:nvPr>
            <p:ph type="body" sz="half" idx="2"/>
          </p:nvPr>
        </p:nvSpPr>
        <p:spPr>
          <a:xfrm>
            <a:off x="828520" y="1057151"/>
            <a:ext cx="3796026" cy="3509858"/>
          </a:xfrm>
        </p:spPr>
        <p:txBody>
          <a:bodyPr vert="horz" lIns="91440" tIns="45720" rIns="91440" bIns="45720" rtlCol="0" anchor="t">
            <a:normAutofit/>
          </a:bodyPr>
          <a:lstStyle/>
          <a:p>
            <a:r>
              <a:rPr lang="en-US" sz="1400" dirty="0"/>
              <a:t>All coal-fired plants will be retired by 2025</a:t>
            </a:r>
          </a:p>
          <a:p>
            <a:endParaRPr lang="en-US" sz="1400" dirty="0"/>
          </a:p>
          <a:p>
            <a:r>
              <a:rPr lang="en-US" sz="1400" dirty="0"/>
              <a:t>By 2040, more than 60% of our electric capacity will come from renewable sources</a:t>
            </a:r>
          </a:p>
          <a:p>
            <a:endParaRPr lang="en-US" sz="1400" dirty="0"/>
          </a:p>
          <a:p>
            <a:r>
              <a:rPr lang="en-US" sz="1400" dirty="0"/>
              <a:t>Net zero carbon emissions by 2040</a:t>
            </a:r>
          </a:p>
          <a:p>
            <a:endParaRPr lang="en-US" sz="1400" dirty="0"/>
          </a:p>
          <a:p>
            <a:r>
              <a:rPr lang="en-US" sz="1400" dirty="0"/>
              <a:t>Grid modernization and battery storage to help lower peak customer demand</a:t>
            </a:r>
          </a:p>
          <a:p>
            <a:endParaRPr lang="en-US" sz="1400" dirty="0"/>
          </a:p>
          <a:p>
            <a:r>
              <a:rPr lang="en-US" sz="1400" dirty="0"/>
              <a:t>Price stability that will save customers $650 million through 2040 </a:t>
            </a:r>
          </a:p>
          <a:p>
            <a:pPr marL="342900" indent="-342900">
              <a:buFont typeface="Arial" panose="020B0604020202020204" pitchFamily="34" charset="0"/>
              <a:buChar char="•"/>
            </a:pPr>
            <a:endParaRPr lang="en-US" sz="1600" dirty="0"/>
          </a:p>
        </p:txBody>
      </p:sp>
      <p:pic>
        <p:nvPicPr>
          <p:cNvPr id="6" name="Graphic 5" descr="Production with solid fill">
            <a:extLst>
              <a:ext uri="{FF2B5EF4-FFF2-40B4-BE49-F238E27FC236}">
                <a16:creationId xmlns:a16="http://schemas.microsoft.com/office/drawing/2014/main" id="{3AE8673B-CEB3-435D-98D3-3B991D86FC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3492" y="930582"/>
            <a:ext cx="411480" cy="411480"/>
          </a:xfrm>
          <a:prstGeom prst="rect">
            <a:avLst/>
          </a:prstGeom>
        </p:spPr>
      </p:pic>
      <p:pic>
        <p:nvPicPr>
          <p:cNvPr id="9" name="Graphic 8" descr="Solar Panels with solid fill">
            <a:extLst>
              <a:ext uri="{FF2B5EF4-FFF2-40B4-BE49-F238E27FC236}">
                <a16:creationId xmlns:a16="http://schemas.microsoft.com/office/drawing/2014/main" id="{22594456-2AE9-457C-B1FF-D8F9DC34C18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3492" y="1576373"/>
            <a:ext cx="411480" cy="411480"/>
          </a:xfrm>
          <a:prstGeom prst="rect">
            <a:avLst/>
          </a:prstGeom>
        </p:spPr>
      </p:pic>
      <p:pic>
        <p:nvPicPr>
          <p:cNvPr id="12" name="Graphic 11" descr="Partial sun with solid fill">
            <a:extLst>
              <a:ext uri="{FF2B5EF4-FFF2-40B4-BE49-F238E27FC236}">
                <a16:creationId xmlns:a16="http://schemas.microsoft.com/office/drawing/2014/main" id="{12481B80-622A-4B26-97AF-B1D3284A698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3492" y="2373382"/>
            <a:ext cx="411480" cy="411480"/>
          </a:xfrm>
          <a:prstGeom prst="rect">
            <a:avLst/>
          </a:prstGeom>
        </p:spPr>
      </p:pic>
      <p:pic>
        <p:nvPicPr>
          <p:cNvPr id="15" name="Graphic 14" descr="Electric car with solid fill">
            <a:extLst>
              <a:ext uri="{FF2B5EF4-FFF2-40B4-BE49-F238E27FC236}">
                <a16:creationId xmlns:a16="http://schemas.microsoft.com/office/drawing/2014/main" id="{A5BDE9CC-1277-4AE3-BD24-9ED9B840C30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23492" y="3009533"/>
            <a:ext cx="411480" cy="411480"/>
          </a:xfrm>
          <a:prstGeom prst="rect">
            <a:avLst/>
          </a:prstGeom>
        </p:spPr>
      </p:pic>
      <p:pic>
        <p:nvPicPr>
          <p:cNvPr id="31" name="Graphic 30" descr="Wallet with solid fill">
            <a:extLst>
              <a:ext uri="{FF2B5EF4-FFF2-40B4-BE49-F238E27FC236}">
                <a16:creationId xmlns:a16="http://schemas.microsoft.com/office/drawing/2014/main" id="{B5EBBC59-17BB-42E3-9505-F2082CFB1F2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23492" y="3756512"/>
            <a:ext cx="411480" cy="411480"/>
          </a:xfrm>
          <a:prstGeom prst="rect">
            <a:avLst/>
          </a:prstGeom>
        </p:spPr>
      </p:pic>
      <p:pic>
        <p:nvPicPr>
          <p:cNvPr id="16" name="Picture 15" descr="Page Green-Blue@300.png">
            <a:extLst>
              <a:ext uri="{FF2B5EF4-FFF2-40B4-BE49-F238E27FC236}">
                <a16:creationId xmlns:a16="http://schemas.microsoft.com/office/drawing/2014/main" id="{7B377359-BB15-4ADB-9FE7-E5C585C899E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4623745"/>
            <a:ext cx="9144000" cy="530029"/>
          </a:xfrm>
          <a:prstGeom prst="rect">
            <a:avLst/>
          </a:prstGeom>
          <a:effectLst/>
        </p:spPr>
      </p:pic>
    </p:spTree>
    <p:extLst>
      <p:ext uri="{BB962C8B-B14F-4D97-AF65-F5344CB8AC3E}">
        <p14:creationId xmlns:p14="http://schemas.microsoft.com/office/powerpoint/2010/main" val="368271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114BD1F-5530-4FBB-A018-206231F9A5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6213"/>
            <a:ext cx="4576927" cy="4697663"/>
          </a:xfrm>
          <a:prstGeom prst="rect">
            <a:avLst/>
          </a:prstGeom>
        </p:spPr>
      </p:pic>
      <p:pic>
        <p:nvPicPr>
          <p:cNvPr id="19" name="Graphic 18" descr="City with solid fill">
            <a:extLst>
              <a:ext uri="{FF2B5EF4-FFF2-40B4-BE49-F238E27FC236}">
                <a16:creationId xmlns:a16="http://schemas.microsoft.com/office/drawing/2014/main" id="{3BCEA7AF-C404-4CBE-97E3-6D9B5F4185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72006" y="855233"/>
            <a:ext cx="411480" cy="411480"/>
          </a:xfrm>
          <a:prstGeom prst="rect">
            <a:avLst/>
          </a:prstGeom>
        </p:spPr>
      </p:pic>
      <p:sp>
        <p:nvSpPr>
          <p:cNvPr id="20" name="Text Placeholder 13">
            <a:extLst>
              <a:ext uri="{FF2B5EF4-FFF2-40B4-BE49-F238E27FC236}">
                <a16:creationId xmlns:a16="http://schemas.microsoft.com/office/drawing/2014/main" id="{DEFF47C4-842C-4B74-9AF5-A56DED0C8149}"/>
              </a:ext>
            </a:extLst>
          </p:cNvPr>
          <p:cNvSpPr>
            <a:spLocks noGrp="1"/>
          </p:cNvSpPr>
          <p:nvPr>
            <p:ph type="body" sz="half" idx="2"/>
          </p:nvPr>
        </p:nvSpPr>
        <p:spPr>
          <a:xfrm>
            <a:off x="5314304" y="830533"/>
            <a:ext cx="3742384" cy="3509858"/>
          </a:xfrm>
        </p:spPr>
        <p:txBody>
          <a:bodyPr vert="horz" lIns="91440" tIns="45720" rIns="91440" bIns="45720" rtlCol="0" anchor="t">
            <a:normAutofit fontScale="92500" lnSpcReduction="10000"/>
          </a:bodyPr>
          <a:lstStyle/>
          <a:p>
            <a:r>
              <a:rPr lang="en-US" sz="1600" dirty="0"/>
              <a:t>105 MW of new or expanding load – estimated to create 4,000 jobs and bring more than $1 billion of investment to Michigan</a:t>
            </a:r>
          </a:p>
          <a:p>
            <a:endParaRPr lang="en-US" sz="1600" dirty="0"/>
          </a:p>
          <a:p>
            <a:r>
              <a:rPr lang="en-US" sz="1600" dirty="0"/>
              <a:t>Committed to spending $7.5 billion with Michigan-based suppliers as part of the MEDC’s Pure Michigan Business Connect</a:t>
            </a:r>
            <a:endParaRPr lang="en-US" sz="1600" dirty="0">
              <a:solidFill>
                <a:schemeClr val="tx1"/>
              </a:solidFill>
              <a:latin typeface="+mj-lt"/>
              <a:ea typeface="Times New Roman" panose="02020603050405020304" pitchFamily="18" charset="0"/>
            </a:endParaRPr>
          </a:p>
          <a:p>
            <a:endParaRPr lang="en-US" sz="1600" dirty="0">
              <a:solidFill>
                <a:schemeClr val="tx1"/>
              </a:solidFill>
              <a:effectLst/>
              <a:latin typeface="+mj-lt"/>
              <a:ea typeface="Times New Roman" panose="02020603050405020304" pitchFamily="18" charset="0"/>
            </a:endParaRPr>
          </a:p>
          <a:p>
            <a:r>
              <a:rPr lang="en-US" sz="1600" dirty="0">
                <a:solidFill>
                  <a:schemeClr val="tx1"/>
                </a:solidFill>
                <a:latin typeface="+mj-lt"/>
                <a:ea typeface="Times New Roman" panose="02020603050405020304" pitchFamily="18" charset="0"/>
              </a:rPr>
              <a:t>The</a:t>
            </a:r>
            <a:r>
              <a:rPr lang="en-US" sz="1600" dirty="0">
                <a:solidFill>
                  <a:schemeClr val="tx1"/>
                </a:solidFill>
                <a:effectLst/>
                <a:latin typeface="+mj-lt"/>
                <a:ea typeface="Times New Roman" panose="02020603050405020304" pitchFamily="18" charset="0"/>
              </a:rPr>
              <a:t> Consumers Energy Foundation, Consumers Energy and its co-workers and retirees contributed more than $17.5 million to Michigan nonprofits</a:t>
            </a:r>
            <a:r>
              <a:rPr lang="en-US" sz="1600" dirty="0">
                <a:solidFill>
                  <a:schemeClr val="tx1"/>
                </a:solidFill>
                <a:latin typeface="+mj-lt"/>
                <a:ea typeface="Times New Roman" panose="02020603050405020304" pitchFamily="18" charset="0"/>
              </a:rPr>
              <a:t> in 2021</a:t>
            </a:r>
            <a:endParaRPr lang="en-US" sz="1600" dirty="0">
              <a:solidFill>
                <a:schemeClr val="tx1"/>
              </a:solidFill>
              <a:effectLst/>
              <a:latin typeface="+mj-lt"/>
              <a:ea typeface="Calibri" panose="020F0502020204030204" pitchFamily="34" charset="0"/>
            </a:endParaRPr>
          </a:p>
          <a:p>
            <a:endParaRPr lang="en-US" sz="1600" dirty="0"/>
          </a:p>
          <a:p>
            <a:pPr marL="342900" indent="-342900">
              <a:buFont typeface="Arial" panose="020B0604020202020204" pitchFamily="34" charset="0"/>
              <a:buChar char="•"/>
            </a:pPr>
            <a:endParaRPr lang="en-US" sz="1600" dirty="0"/>
          </a:p>
        </p:txBody>
      </p:sp>
      <p:sp>
        <p:nvSpPr>
          <p:cNvPr id="2" name="Slide Number Placeholder 1"/>
          <p:cNvSpPr>
            <a:spLocks noGrp="1"/>
          </p:cNvSpPr>
          <p:nvPr>
            <p:ph type="sldNum" sz="quarter" idx="12"/>
          </p:nvPr>
        </p:nvSpPr>
        <p:spPr>
          <a:xfrm>
            <a:off x="8480323" y="4948904"/>
            <a:ext cx="576365" cy="210984"/>
          </a:xfrm>
        </p:spPr>
        <p:txBody>
          <a:bodyPr anchor="b">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A69B7C6-3FEA-7848-A062-37F8F6368D00}" type="slidenum">
              <a:rPr kumimoji="0" lang="en-US" sz="800" b="0" i="0" u="none" strike="noStrike" kern="1200" cap="none" spc="0" normalizeH="0" baseline="0" noProof="0" smtClean="0">
                <a:ln>
                  <a:noFill/>
                </a:ln>
                <a:solidFill>
                  <a:srgbClr val="FFFFFE"/>
                </a:solidFill>
                <a:effectLst/>
                <a:uLnTx/>
                <a:uFillTx/>
                <a:latin typeface="Century Gothic" panose="020F0302020204030204"/>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en-US" sz="800" b="0" i="0" u="none" strike="noStrike" kern="1200" cap="none" spc="0" normalizeH="0" baseline="0" noProof="0" dirty="0">
              <a:ln>
                <a:noFill/>
              </a:ln>
              <a:solidFill>
                <a:srgbClr val="FFFFFE"/>
              </a:solidFill>
              <a:effectLst/>
              <a:uLnTx/>
              <a:uFillTx/>
              <a:latin typeface="Century Gothic" panose="020F0302020204030204"/>
              <a:ea typeface="+mn-ea"/>
              <a:cs typeface="+mn-cs"/>
            </a:endParaRPr>
          </a:p>
        </p:txBody>
      </p:sp>
      <p:sp>
        <p:nvSpPr>
          <p:cNvPr id="10" name="Title 1">
            <a:extLst>
              <a:ext uri="{FF2B5EF4-FFF2-40B4-BE49-F238E27FC236}">
                <a16:creationId xmlns:a16="http://schemas.microsoft.com/office/drawing/2014/main" id="{94774B5C-8BAB-41AD-8F30-B1D22D35950E}"/>
              </a:ext>
            </a:extLst>
          </p:cNvPr>
          <p:cNvSpPr txBox="1">
            <a:spLocks/>
          </p:cNvSpPr>
          <p:nvPr/>
        </p:nvSpPr>
        <p:spPr>
          <a:xfrm>
            <a:off x="354013" y="96213"/>
            <a:ext cx="8332787" cy="6350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b="0" kern="1200" baseline="0">
                <a:solidFill>
                  <a:schemeClr val="tx1"/>
                </a:solidFill>
                <a:latin typeface="+mj-lt"/>
                <a:ea typeface="+mj-ea"/>
                <a:cs typeface="+mj-cs"/>
              </a:defRPr>
            </a:lvl1pPr>
          </a:lstStyle>
          <a:p>
            <a:pPr marL="0" marR="0" lvl="0" indent="0" algn="r" defTabSz="4572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entury Gothic" panose="020F0302020204030204"/>
                <a:ea typeface="+mj-ea"/>
                <a:cs typeface="+mj-cs"/>
              </a:rPr>
              <a:t>Prosperity</a:t>
            </a:r>
          </a:p>
        </p:txBody>
      </p:sp>
      <p:sp>
        <p:nvSpPr>
          <p:cNvPr id="3" name="AutoShape 2">
            <a:extLst>
              <a:ext uri="{FF2B5EF4-FFF2-40B4-BE49-F238E27FC236}">
                <a16:creationId xmlns:a16="http://schemas.microsoft.com/office/drawing/2014/main" id="{D6D21DDB-10DD-49FA-8905-B1509562210A}"/>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pic>
        <p:nvPicPr>
          <p:cNvPr id="25" name="Graphic 24" descr="Cheers with solid fill">
            <a:extLst>
              <a:ext uri="{FF2B5EF4-FFF2-40B4-BE49-F238E27FC236}">
                <a16:creationId xmlns:a16="http://schemas.microsoft.com/office/drawing/2014/main" id="{431215E5-081D-42DB-9456-25B96B87AA0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72006" y="3108960"/>
            <a:ext cx="411480" cy="411480"/>
          </a:xfrm>
          <a:prstGeom prst="rect">
            <a:avLst/>
          </a:prstGeom>
        </p:spPr>
      </p:pic>
      <p:pic>
        <p:nvPicPr>
          <p:cNvPr id="27" name="Graphic 26" descr="Handshake with solid fill">
            <a:extLst>
              <a:ext uri="{FF2B5EF4-FFF2-40B4-BE49-F238E27FC236}">
                <a16:creationId xmlns:a16="http://schemas.microsoft.com/office/drawing/2014/main" id="{842A2923-5EA0-4B88-A3F5-C9986B2A541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72006" y="1950721"/>
            <a:ext cx="411480" cy="411480"/>
          </a:xfrm>
          <a:prstGeom prst="rect">
            <a:avLst/>
          </a:prstGeom>
        </p:spPr>
      </p:pic>
      <p:pic>
        <p:nvPicPr>
          <p:cNvPr id="11" name="Picture 10" descr="Page Green-Blue@300.png">
            <a:extLst>
              <a:ext uri="{FF2B5EF4-FFF2-40B4-BE49-F238E27FC236}">
                <a16:creationId xmlns:a16="http://schemas.microsoft.com/office/drawing/2014/main" id="{6EA33950-CDD3-4DBF-AF6A-13EC04C261D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4619065"/>
            <a:ext cx="9144000" cy="534709"/>
          </a:xfrm>
          <a:prstGeom prst="rect">
            <a:avLst/>
          </a:prstGeom>
          <a:effectLst/>
        </p:spPr>
      </p:pic>
    </p:spTree>
    <p:extLst>
      <p:ext uri="{BB962C8B-B14F-4D97-AF65-F5344CB8AC3E}">
        <p14:creationId xmlns:p14="http://schemas.microsoft.com/office/powerpoint/2010/main" val="328186872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FEE5E9D-BDC8-D34C-A134-6B95D698FE0F}"/>
              </a:ext>
            </a:extLst>
          </p:cNvPr>
          <p:cNvSpPr/>
          <p:nvPr/>
        </p:nvSpPr>
        <p:spPr>
          <a:xfrm>
            <a:off x="0" y="1787868"/>
            <a:ext cx="9144000" cy="15343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355F1E8-0633-9B4A-A6F9-208776680F1D}"/>
              </a:ext>
            </a:extLst>
          </p:cNvPr>
          <p:cNvSpPr>
            <a:spLocks noChangeAspect="1"/>
          </p:cNvSpPr>
          <p:nvPr/>
        </p:nvSpPr>
        <p:spPr>
          <a:xfrm>
            <a:off x="317182" y="1960674"/>
            <a:ext cx="1188720" cy="1188720"/>
          </a:xfrm>
          <a:prstGeom prst="ellipse">
            <a:avLst/>
          </a:prstGeom>
          <a:solidFill>
            <a:schemeClr val="bg1">
              <a:alpha val="8156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dirty="0"/>
          </a:p>
        </p:txBody>
      </p:sp>
      <p:sp>
        <p:nvSpPr>
          <p:cNvPr id="23" name="Oval 22">
            <a:extLst>
              <a:ext uri="{FF2B5EF4-FFF2-40B4-BE49-F238E27FC236}">
                <a16:creationId xmlns:a16="http://schemas.microsoft.com/office/drawing/2014/main" id="{3A57BA98-A79C-C34A-8EB7-AA3495BD01B6}"/>
              </a:ext>
            </a:extLst>
          </p:cNvPr>
          <p:cNvSpPr>
            <a:spLocks noChangeAspect="1"/>
          </p:cNvSpPr>
          <p:nvPr/>
        </p:nvSpPr>
        <p:spPr>
          <a:xfrm>
            <a:off x="1783772" y="1960674"/>
            <a:ext cx="1188720" cy="1188720"/>
          </a:xfrm>
          <a:prstGeom prst="ellipse">
            <a:avLst/>
          </a:prstGeom>
          <a:solidFill>
            <a:schemeClr val="bg1">
              <a:alpha val="8156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dirty="0"/>
          </a:p>
        </p:txBody>
      </p:sp>
      <p:sp>
        <p:nvSpPr>
          <p:cNvPr id="24" name="Oval 23">
            <a:extLst>
              <a:ext uri="{FF2B5EF4-FFF2-40B4-BE49-F238E27FC236}">
                <a16:creationId xmlns:a16="http://schemas.microsoft.com/office/drawing/2014/main" id="{5437A260-AE67-2447-BEEC-E2B6BEA0AE98}"/>
              </a:ext>
            </a:extLst>
          </p:cNvPr>
          <p:cNvSpPr>
            <a:spLocks noChangeAspect="1"/>
          </p:cNvSpPr>
          <p:nvPr/>
        </p:nvSpPr>
        <p:spPr>
          <a:xfrm>
            <a:off x="3250362" y="1960674"/>
            <a:ext cx="1188720" cy="1188720"/>
          </a:xfrm>
          <a:prstGeom prst="ellipse">
            <a:avLst/>
          </a:prstGeom>
          <a:solidFill>
            <a:schemeClr val="bg1">
              <a:alpha val="8156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dirty="0"/>
          </a:p>
        </p:txBody>
      </p:sp>
      <p:sp>
        <p:nvSpPr>
          <p:cNvPr id="25" name="Oval 24">
            <a:extLst>
              <a:ext uri="{FF2B5EF4-FFF2-40B4-BE49-F238E27FC236}">
                <a16:creationId xmlns:a16="http://schemas.microsoft.com/office/drawing/2014/main" id="{064A142F-8A5B-054C-88E4-EA6BF106A959}"/>
              </a:ext>
            </a:extLst>
          </p:cNvPr>
          <p:cNvSpPr>
            <a:spLocks noChangeAspect="1"/>
          </p:cNvSpPr>
          <p:nvPr/>
        </p:nvSpPr>
        <p:spPr>
          <a:xfrm>
            <a:off x="4716952" y="1960674"/>
            <a:ext cx="1188720" cy="1188720"/>
          </a:xfrm>
          <a:prstGeom prst="ellipse">
            <a:avLst/>
          </a:prstGeom>
          <a:solidFill>
            <a:schemeClr val="bg1">
              <a:alpha val="8156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dirty="0"/>
          </a:p>
        </p:txBody>
      </p:sp>
      <p:sp>
        <p:nvSpPr>
          <p:cNvPr id="26" name="Oval 25">
            <a:extLst>
              <a:ext uri="{FF2B5EF4-FFF2-40B4-BE49-F238E27FC236}">
                <a16:creationId xmlns:a16="http://schemas.microsoft.com/office/drawing/2014/main" id="{659A6A42-D0B9-3C4B-9B44-454F2F5934E1}"/>
              </a:ext>
            </a:extLst>
          </p:cNvPr>
          <p:cNvSpPr>
            <a:spLocks noChangeAspect="1"/>
          </p:cNvSpPr>
          <p:nvPr/>
        </p:nvSpPr>
        <p:spPr>
          <a:xfrm>
            <a:off x="6183542" y="1960674"/>
            <a:ext cx="1188720" cy="1188720"/>
          </a:xfrm>
          <a:prstGeom prst="ellipse">
            <a:avLst/>
          </a:prstGeom>
          <a:solidFill>
            <a:schemeClr val="bg1">
              <a:alpha val="8156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dirty="0"/>
          </a:p>
        </p:txBody>
      </p:sp>
      <p:sp>
        <p:nvSpPr>
          <p:cNvPr id="27" name="Oval 26">
            <a:extLst>
              <a:ext uri="{FF2B5EF4-FFF2-40B4-BE49-F238E27FC236}">
                <a16:creationId xmlns:a16="http://schemas.microsoft.com/office/drawing/2014/main" id="{EC0EC774-C652-CC46-B384-419C4E159815}"/>
              </a:ext>
            </a:extLst>
          </p:cNvPr>
          <p:cNvSpPr>
            <a:spLocks noChangeAspect="1"/>
          </p:cNvSpPr>
          <p:nvPr/>
        </p:nvSpPr>
        <p:spPr>
          <a:xfrm>
            <a:off x="7650131" y="1960674"/>
            <a:ext cx="1188720" cy="1188720"/>
          </a:xfrm>
          <a:prstGeom prst="ellipse">
            <a:avLst/>
          </a:prstGeom>
          <a:solidFill>
            <a:schemeClr val="bg1">
              <a:alpha val="81569"/>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dirty="0"/>
          </a:p>
        </p:txBody>
      </p:sp>
      <p:sp>
        <p:nvSpPr>
          <p:cNvPr id="5" name="Title 4">
            <a:extLst>
              <a:ext uri="{FF2B5EF4-FFF2-40B4-BE49-F238E27FC236}">
                <a16:creationId xmlns:a16="http://schemas.microsoft.com/office/drawing/2014/main" id="{224ADBA2-B02F-4390-8CBD-F6B28CB80F78}"/>
              </a:ext>
            </a:extLst>
          </p:cNvPr>
          <p:cNvSpPr>
            <a:spLocks noGrp="1"/>
          </p:cNvSpPr>
          <p:nvPr>
            <p:ph type="title"/>
          </p:nvPr>
        </p:nvSpPr>
        <p:spPr>
          <a:xfrm>
            <a:off x="353787" y="341103"/>
            <a:ext cx="8333013" cy="635396"/>
          </a:xfrm>
        </p:spPr>
        <p:txBody>
          <a:bodyPr/>
          <a:lstStyle/>
          <a:p>
            <a:r>
              <a:rPr lang="en-US" sz="2600" b="1" dirty="0"/>
              <a:t>What is the Clean Energy Plan?</a:t>
            </a:r>
          </a:p>
        </p:txBody>
      </p:sp>
      <p:sp>
        <p:nvSpPr>
          <p:cNvPr id="11" name="Slide Number Placeholder 10">
            <a:extLst>
              <a:ext uri="{FF2B5EF4-FFF2-40B4-BE49-F238E27FC236}">
                <a16:creationId xmlns:a16="http://schemas.microsoft.com/office/drawing/2014/main" id="{69621082-AB1D-1645-9166-8EA505D3649A}"/>
              </a:ext>
            </a:extLst>
          </p:cNvPr>
          <p:cNvSpPr>
            <a:spLocks noGrp="1"/>
          </p:cNvSpPr>
          <p:nvPr>
            <p:ph type="sldNum" sz="quarter" idx="12"/>
          </p:nvPr>
        </p:nvSpPr>
        <p:spPr/>
        <p:txBody>
          <a:bodyPr/>
          <a:lstStyle/>
          <a:p>
            <a:fld id="{EA69B7C6-3FEA-7848-A062-37F8F6368D00}" type="slidenum">
              <a:rPr lang="en-US" smtClean="0"/>
              <a:t>8</a:t>
            </a:fld>
            <a:endParaRPr lang="en-US" dirty="0"/>
          </a:p>
        </p:txBody>
      </p:sp>
      <p:sp>
        <p:nvSpPr>
          <p:cNvPr id="16" name="Oval 15">
            <a:extLst>
              <a:ext uri="{FF2B5EF4-FFF2-40B4-BE49-F238E27FC236}">
                <a16:creationId xmlns:a16="http://schemas.microsoft.com/office/drawing/2014/main" id="{DCDC43B7-A52B-5647-AE4D-70A12683BAFB}"/>
              </a:ext>
            </a:extLst>
          </p:cNvPr>
          <p:cNvSpPr>
            <a:spLocks noChangeAspect="1"/>
          </p:cNvSpPr>
          <p:nvPr/>
        </p:nvSpPr>
        <p:spPr>
          <a:xfrm>
            <a:off x="224968" y="2133062"/>
            <a:ext cx="1371600" cy="843945"/>
          </a:xfrm>
          <a:prstGeom prst="ellipse">
            <a:avLst/>
          </a:prstGeom>
          <a:noFill/>
        </p:spPr>
        <p:txBody>
          <a:bodyPr wrap="square" anchor="ctr">
            <a:spAutoFit/>
          </a:bodyPr>
          <a:lstStyle/>
          <a:p>
            <a:pPr algn="ctr"/>
            <a:r>
              <a:rPr lang="en-US" sz="1100" b="1" i="1" dirty="0">
                <a:solidFill>
                  <a:schemeClr val="accent1"/>
                </a:solidFill>
              </a:rPr>
              <a:t>Eliminate coal by 2025</a:t>
            </a:r>
          </a:p>
        </p:txBody>
      </p:sp>
      <p:sp>
        <p:nvSpPr>
          <p:cNvPr id="17" name="Oval 16">
            <a:extLst>
              <a:ext uri="{FF2B5EF4-FFF2-40B4-BE49-F238E27FC236}">
                <a16:creationId xmlns:a16="http://schemas.microsoft.com/office/drawing/2014/main" id="{2C89159B-2CDC-D14F-AB63-B56F0400342F}"/>
              </a:ext>
            </a:extLst>
          </p:cNvPr>
          <p:cNvSpPr>
            <a:spLocks noChangeAspect="1"/>
          </p:cNvSpPr>
          <p:nvPr/>
        </p:nvSpPr>
        <p:spPr>
          <a:xfrm>
            <a:off x="3158148" y="2133062"/>
            <a:ext cx="1371600" cy="843945"/>
          </a:xfrm>
          <a:prstGeom prst="ellipse">
            <a:avLst/>
          </a:prstGeom>
          <a:noFill/>
        </p:spPr>
        <p:txBody>
          <a:bodyPr wrap="square" anchor="ctr">
            <a:spAutoFit/>
          </a:bodyPr>
          <a:lstStyle/>
          <a:p>
            <a:pPr algn="ctr"/>
            <a:r>
              <a:rPr lang="en-US" sz="1100" b="1" i="1" dirty="0">
                <a:solidFill>
                  <a:schemeClr val="accent1"/>
                </a:solidFill>
              </a:rPr>
              <a:t>More renewable energy</a:t>
            </a:r>
          </a:p>
        </p:txBody>
      </p:sp>
      <p:sp>
        <p:nvSpPr>
          <p:cNvPr id="18" name="Oval 17">
            <a:extLst>
              <a:ext uri="{FF2B5EF4-FFF2-40B4-BE49-F238E27FC236}">
                <a16:creationId xmlns:a16="http://schemas.microsoft.com/office/drawing/2014/main" id="{B8F549F3-C0E5-D442-B2AE-07548E888E94}"/>
              </a:ext>
            </a:extLst>
          </p:cNvPr>
          <p:cNvSpPr>
            <a:spLocks noChangeAspect="1"/>
          </p:cNvSpPr>
          <p:nvPr/>
        </p:nvSpPr>
        <p:spPr>
          <a:xfrm>
            <a:off x="1691558" y="2252080"/>
            <a:ext cx="1371600" cy="605909"/>
          </a:xfrm>
          <a:prstGeom prst="ellipse">
            <a:avLst/>
          </a:prstGeom>
          <a:noFill/>
        </p:spPr>
        <p:txBody>
          <a:bodyPr wrap="square" anchor="ctr">
            <a:spAutoFit/>
          </a:bodyPr>
          <a:lstStyle/>
          <a:p>
            <a:pPr algn="ctr"/>
            <a:r>
              <a:rPr lang="en-US" sz="1100" b="1" i="1" dirty="0">
                <a:solidFill>
                  <a:schemeClr val="accent1"/>
                </a:solidFill>
              </a:rPr>
              <a:t>Net zero emissions</a:t>
            </a:r>
          </a:p>
        </p:txBody>
      </p:sp>
      <p:sp>
        <p:nvSpPr>
          <p:cNvPr id="19" name="Oval 18">
            <a:extLst>
              <a:ext uri="{FF2B5EF4-FFF2-40B4-BE49-F238E27FC236}">
                <a16:creationId xmlns:a16="http://schemas.microsoft.com/office/drawing/2014/main" id="{6C6A56EB-8EEF-5E48-9AB3-4876D63B6DBB}"/>
              </a:ext>
            </a:extLst>
          </p:cNvPr>
          <p:cNvSpPr>
            <a:spLocks noChangeAspect="1"/>
          </p:cNvSpPr>
          <p:nvPr/>
        </p:nvSpPr>
        <p:spPr>
          <a:xfrm>
            <a:off x="4624738" y="2252080"/>
            <a:ext cx="1371600" cy="605909"/>
          </a:xfrm>
          <a:prstGeom prst="ellipse">
            <a:avLst/>
          </a:prstGeom>
          <a:noFill/>
        </p:spPr>
        <p:txBody>
          <a:bodyPr wrap="square" anchor="ctr">
            <a:spAutoFit/>
          </a:bodyPr>
          <a:lstStyle/>
          <a:p>
            <a:pPr algn="ctr"/>
            <a:r>
              <a:rPr lang="en-US" sz="1100" b="1" i="1" dirty="0">
                <a:solidFill>
                  <a:schemeClr val="accent1"/>
                </a:solidFill>
              </a:rPr>
              <a:t>A smarter grid</a:t>
            </a:r>
          </a:p>
        </p:txBody>
      </p:sp>
      <p:sp>
        <p:nvSpPr>
          <p:cNvPr id="20" name="Oval 19">
            <a:extLst>
              <a:ext uri="{FF2B5EF4-FFF2-40B4-BE49-F238E27FC236}">
                <a16:creationId xmlns:a16="http://schemas.microsoft.com/office/drawing/2014/main" id="{A8498F2E-1B4C-9B4D-8C99-AF52981B25CA}"/>
              </a:ext>
            </a:extLst>
          </p:cNvPr>
          <p:cNvSpPr>
            <a:spLocks noChangeAspect="1"/>
          </p:cNvSpPr>
          <p:nvPr/>
        </p:nvSpPr>
        <p:spPr>
          <a:xfrm>
            <a:off x="7557917" y="2252080"/>
            <a:ext cx="1371600" cy="605909"/>
          </a:xfrm>
          <a:prstGeom prst="ellipse">
            <a:avLst/>
          </a:prstGeom>
          <a:noFill/>
        </p:spPr>
        <p:txBody>
          <a:bodyPr wrap="square" anchor="ctr">
            <a:spAutoFit/>
          </a:bodyPr>
          <a:lstStyle/>
          <a:p>
            <a:pPr algn="ctr"/>
            <a:r>
              <a:rPr lang="en-US" sz="1100" b="1" i="1" dirty="0">
                <a:solidFill>
                  <a:schemeClr val="accent1"/>
                </a:solidFill>
              </a:rPr>
              <a:t>Flexible strategy</a:t>
            </a:r>
          </a:p>
        </p:txBody>
      </p:sp>
      <p:sp>
        <p:nvSpPr>
          <p:cNvPr id="21" name="Oval 20">
            <a:extLst>
              <a:ext uri="{FF2B5EF4-FFF2-40B4-BE49-F238E27FC236}">
                <a16:creationId xmlns:a16="http://schemas.microsoft.com/office/drawing/2014/main" id="{4CCC7B83-40E5-B04C-A157-D40BE116BDEC}"/>
              </a:ext>
            </a:extLst>
          </p:cNvPr>
          <p:cNvSpPr>
            <a:spLocks noChangeAspect="1"/>
          </p:cNvSpPr>
          <p:nvPr/>
        </p:nvSpPr>
        <p:spPr>
          <a:xfrm>
            <a:off x="6091328" y="2133062"/>
            <a:ext cx="1371600" cy="843945"/>
          </a:xfrm>
          <a:prstGeom prst="ellipse">
            <a:avLst/>
          </a:prstGeom>
          <a:noFill/>
        </p:spPr>
        <p:txBody>
          <a:bodyPr wrap="square" anchor="ctr">
            <a:spAutoFit/>
          </a:bodyPr>
          <a:lstStyle/>
          <a:p>
            <a:pPr algn="ctr"/>
            <a:r>
              <a:rPr lang="en-US" sz="1100" b="1" i="1" dirty="0">
                <a:solidFill>
                  <a:schemeClr val="accent1"/>
                </a:solidFill>
              </a:rPr>
              <a:t>More customer control</a:t>
            </a:r>
          </a:p>
        </p:txBody>
      </p:sp>
    </p:spTree>
    <p:extLst>
      <p:ext uri="{BB962C8B-B14F-4D97-AF65-F5344CB8AC3E}">
        <p14:creationId xmlns:p14="http://schemas.microsoft.com/office/powerpoint/2010/main" val="318111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age Green-Blue@300.png">
            <a:extLst>
              <a:ext uri="{FF2B5EF4-FFF2-40B4-BE49-F238E27FC236}">
                <a16:creationId xmlns:a16="http://schemas.microsoft.com/office/drawing/2014/main" id="{CBB712F1-189F-EB46-8B3C-EC1DA5352C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613471"/>
            <a:ext cx="9144000" cy="530029"/>
          </a:xfrm>
          <a:prstGeom prst="rect">
            <a:avLst/>
          </a:prstGeom>
          <a:effectLst/>
        </p:spPr>
      </p:pic>
      <p:sp>
        <p:nvSpPr>
          <p:cNvPr id="12" name="Slide Number Placeholder 11">
            <a:extLst>
              <a:ext uri="{FF2B5EF4-FFF2-40B4-BE49-F238E27FC236}">
                <a16:creationId xmlns:a16="http://schemas.microsoft.com/office/drawing/2014/main" id="{068B58D9-F247-F14F-AD91-7817CD8316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69B7C6-3FEA-7848-A062-37F8F6368D00}" type="slidenum">
              <a:rPr kumimoji="0" lang="en-US" sz="1000" b="0" i="0" u="none" strike="noStrike" kern="1200" cap="none" spc="0" normalizeH="0" baseline="0" noProof="0" smtClean="0">
                <a:ln>
                  <a:noFill/>
                </a:ln>
                <a:solidFill>
                  <a:srgbClr val="FFFFFE"/>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E"/>
              </a:solidFill>
              <a:effectLst/>
              <a:uLnTx/>
              <a:uFillTx/>
              <a:latin typeface="Century Gothic"/>
              <a:ea typeface="+mn-ea"/>
              <a:cs typeface="+mn-cs"/>
            </a:endParaRPr>
          </a:p>
        </p:txBody>
      </p:sp>
      <p:sp>
        <p:nvSpPr>
          <p:cNvPr id="8" name="Text Placeholder 3">
            <a:extLst>
              <a:ext uri="{FF2B5EF4-FFF2-40B4-BE49-F238E27FC236}">
                <a16:creationId xmlns:a16="http://schemas.microsoft.com/office/drawing/2014/main" id="{6FF13727-BCF3-4004-A646-3AD325F24E7D}"/>
              </a:ext>
            </a:extLst>
          </p:cNvPr>
          <p:cNvSpPr txBox="1">
            <a:spLocks/>
          </p:cNvSpPr>
          <p:nvPr/>
        </p:nvSpPr>
        <p:spPr>
          <a:xfrm>
            <a:off x="1548606" y="3259180"/>
            <a:ext cx="5943600" cy="1246155"/>
          </a:xfrm>
          <a:prstGeom prst="rect">
            <a:avLst/>
          </a:prstGeom>
        </p:spPr>
        <p:txBody>
          <a:bodyPr>
            <a:noAutofit/>
          </a:bodyPr>
          <a:lstStyle>
            <a:lvl1pPr marL="0" indent="0" algn="l" defTabSz="457200" rtl="0" eaLnBrk="1" latinLnBrk="0" hangingPunct="1">
              <a:spcBef>
                <a:spcPct val="20000"/>
              </a:spcBef>
              <a:buClr>
                <a:schemeClr val="tx2"/>
              </a:buClr>
              <a:buFont typeface="Wingdings" charset="2"/>
              <a:buNone/>
              <a:defRPr sz="2400" kern="1200">
                <a:solidFill>
                  <a:srgbClr val="373737"/>
                </a:solidFill>
                <a:latin typeface="+mn-lt"/>
                <a:ea typeface="+mn-ea"/>
                <a:cs typeface="+mn-cs"/>
              </a:defRPr>
            </a:lvl1pPr>
            <a:lvl2pPr marL="274320" indent="-274320" algn="l" defTabSz="457200" rtl="0" eaLnBrk="1" latinLnBrk="0" hangingPunct="1">
              <a:spcBef>
                <a:spcPct val="20000"/>
              </a:spcBef>
              <a:buClr>
                <a:schemeClr val="tx2"/>
              </a:buClr>
              <a:buFont typeface="Arial" panose="020B0604020202020204" pitchFamily="34" charset="0"/>
              <a:buChar char="•"/>
              <a:defRPr sz="2000" kern="1200">
                <a:solidFill>
                  <a:srgbClr val="373737"/>
                </a:solidFill>
                <a:latin typeface="+mn-lt"/>
                <a:ea typeface="+mn-ea"/>
                <a:cs typeface="+mn-cs"/>
              </a:defRPr>
            </a:lvl2pPr>
            <a:lvl3pPr marL="548640" indent="-274320" algn="l" defTabSz="457200" rtl="0" eaLnBrk="1" latinLnBrk="0" hangingPunct="1">
              <a:spcBef>
                <a:spcPct val="20000"/>
              </a:spcBef>
              <a:buClr>
                <a:schemeClr val="tx2"/>
              </a:buClr>
              <a:buFont typeface="Arial" panose="020B0604020202020204" pitchFamily="34" charset="0"/>
              <a:buChar char="•"/>
              <a:defRPr sz="1800" kern="1200">
                <a:solidFill>
                  <a:srgbClr val="373737"/>
                </a:solidFill>
                <a:latin typeface="+mn-lt"/>
                <a:ea typeface="+mn-ea"/>
                <a:cs typeface="+mn-cs"/>
              </a:defRPr>
            </a:lvl3pPr>
            <a:lvl4pPr marL="82296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4pPr>
            <a:lvl5pPr marL="1097280" indent="-274320" algn="l" defTabSz="457200" rtl="0" eaLnBrk="1" latinLnBrk="0" hangingPunct="1">
              <a:spcBef>
                <a:spcPct val="20000"/>
              </a:spcBef>
              <a:buClr>
                <a:schemeClr val="tx2"/>
              </a:buClr>
              <a:buFont typeface="Arial" panose="020B0604020202020204" pitchFamily="34" charset="0"/>
              <a:buChar char="•"/>
              <a:defRPr sz="1600" kern="1200">
                <a:solidFill>
                  <a:srgbClr val="3737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204A59"/>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73737"/>
                </a:solidFill>
                <a:effectLst/>
                <a:uLnTx/>
                <a:uFillTx/>
                <a:latin typeface="Century Gothic"/>
                <a:ea typeface="+mn-ea"/>
                <a:cs typeface="+mn-cs"/>
              </a:rPr>
              <a:t>By 2025: 30% renewables and 31% natural gas </a:t>
            </a:r>
            <a:br>
              <a:rPr kumimoji="0" lang="en-US" sz="1800" b="0" i="0" u="none" strike="noStrike" kern="1200" cap="none" spc="0" normalizeH="0" baseline="0" noProof="0" dirty="0">
                <a:ln>
                  <a:noFill/>
                </a:ln>
                <a:solidFill>
                  <a:srgbClr val="373737"/>
                </a:solidFill>
                <a:effectLst/>
                <a:uLnTx/>
                <a:uFillTx/>
                <a:latin typeface="Century Gothic"/>
                <a:ea typeface="+mn-ea"/>
                <a:cs typeface="+mn-cs"/>
              </a:rPr>
            </a:br>
            <a:endParaRPr kumimoji="0" lang="en-US" sz="1400" b="0" i="0" u="none" strike="noStrike" kern="1200" cap="none" spc="0" normalizeH="0" baseline="0" noProof="0" dirty="0">
              <a:ln>
                <a:noFill/>
              </a:ln>
              <a:solidFill>
                <a:srgbClr val="373737"/>
              </a:solidFill>
              <a:effectLst/>
              <a:uLnTx/>
              <a:uFillTx/>
              <a:latin typeface="Century Gothic"/>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204A59"/>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373737"/>
                </a:solidFill>
                <a:effectLst/>
                <a:uLnTx/>
                <a:uFillTx/>
                <a:latin typeface="Century Gothic"/>
                <a:ea typeface="+mn-ea"/>
                <a:cs typeface="+mn-cs"/>
              </a:rPr>
              <a:t>By 2040: 61% renewables and 10% natural gas  </a:t>
            </a:r>
          </a:p>
        </p:txBody>
      </p:sp>
      <p:sp>
        <p:nvSpPr>
          <p:cNvPr id="9" name="Title 1">
            <a:extLst>
              <a:ext uri="{FF2B5EF4-FFF2-40B4-BE49-F238E27FC236}">
                <a16:creationId xmlns:a16="http://schemas.microsoft.com/office/drawing/2014/main" id="{3B8ABE49-D5C4-4170-9168-80810F24F0BB}"/>
              </a:ext>
            </a:extLst>
          </p:cNvPr>
          <p:cNvSpPr txBox="1">
            <a:spLocks/>
          </p:cNvSpPr>
          <p:nvPr/>
        </p:nvSpPr>
        <p:spPr>
          <a:xfrm>
            <a:off x="354013" y="96213"/>
            <a:ext cx="8332787" cy="6350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b="0" kern="1200" baseline="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rPr>
              <a:t>The </a:t>
            </a:r>
            <a:r>
              <a:rPr lang="en-US" sz="2600" b="1" dirty="0">
                <a:solidFill>
                  <a:srgbClr val="000000"/>
                </a:solidFill>
                <a:latin typeface="Century Gothic" panose="020B0502020202020204" pitchFamily="34" charset="0"/>
              </a:rPr>
              <a:t>P</a:t>
            </a:r>
            <a:r>
              <a:rPr kumimoji="0" lang="en-US" sz="2600" b="1" i="0" u="none" strike="noStrike" kern="1200" cap="none" spc="0" normalizeH="0" baseline="0" noProof="0" dirty="0" err="1">
                <a:ln>
                  <a:noFill/>
                </a:ln>
                <a:solidFill>
                  <a:srgbClr val="000000"/>
                </a:solidFill>
                <a:effectLst/>
                <a:uLnTx/>
                <a:uFillTx/>
                <a:latin typeface="Century Gothic" panose="020B0502020202020204" pitchFamily="34" charset="0"/>
              </a:rPr>
              <a:t>ath</a:t>
            </a:r>
            <a:r>
              <a:rPr kumimoji="0" lang="en-US" sz="2600" b="1" i="0" u="none" strike="noStrike" kern="1200" cap="none" spc="0" normalizeH="0" baseline="0" noProof="0" dirty="0">
                <a:ln>
                  <a:noFill/>
                </a:ln>
                <a:solidFill>
                  <a:srgbClr val="000000"/>
                </a:solidFill>
                <a:effectLst/>
                <a:uLnTx/>
                <a:uFillTx/>
                <a:latin typeface="Century Gothic" panose="020B0502020202020204" pitchFamily="34" charset="0"/>
              </a:rPr>
              <a:t> Forward</a:t>
            </a:r>
          </a:p>
        </p:txBody>
      </p:sp>
      <p:pic>
        <p:nvPicPr>
          <p:cNvPr id="1026" name="Picture 2" descr="image">
            <a:extLst>
              <a:ext uri="{FF2B5EF4-FFF2-40B4-BE49-F238E27FC236}">
                <a16:creationId xmlns:a16="http://schemas.microsoft.com/office/drawing/2014/main" id="{CB384704-C857-44C2-931F-9C801109F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606" y="731213"/>
            <a:ext cx="59436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790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6x9 PowertPoint Template-CE-Jan.2019-AFC">
  <a:themeElements>
    <a:clrScheme name="CE CMS Template 2019 ">
      <a:dk1>
        <a:srgbClr val="373737"/>
      </a:dk1>
      <a:lt1>
        <a:srgbClr val="FFFFFE"/>
      </a:lt1>
      <a:dk2>
        <a:srgbClr val="204A59"/>
      </a:dk2>
      <a:lt2>
        <a:srgbClr val="E4E4E4"/>
      </a:lt2>
      <a:accent1>
        <a:srgbClr val="0163A5"/>
      </a:accent1>
      <a:accent2>
        <a:srgbClr val="7AB732"/>
      </a:accent2>
      <a:accent3>
        <a:srgbClr val="F29813"/>
      </a:accent3>
      <a:accent4>
        <a:srgbClr val="FFD400"/>
      </a:accent4>
      <a:accent5>
        <a:srgbClr val="B5D4B5"/>
      </a:accent5>
      <a:accent6>
        <a:srgbClr val="89CDE1"/>
      </a:accent6>
      <a:hlink>
        <a:srgbClr val="204A6B"/>
      </a:hlink>
      <a:folHlink>
        <a:srgbClr val="458BB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x9 - CE PowerPoint Template 2019" id="{1C717362-1371-6847-BA6F-FAA00D24C065}" vid="{297AD020-2066-F34F-A619-7FB2C8A52C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6987</TotalTime>
  <Words>2866</Words>
  <Application>Microsoft Office PowerPoint</Application>
  <PresentationFormat>On-screen Show (16:9)</PresentationFormat>
  <Paragraphs>276</Paragraphs>
  <Slides>22</Slides>
  <Notes>18</Notes>
  <HiddenSlides>6</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1" baseType="lpstr">
      <vt:lpstr>Arial</vt:lpstr>
      <vt:lpstr>Arial Narrow</vt:lpstr>
      <vt:lpstr>Calibri</vt:lpstr>
      <vt:lpstr>Calibri Light</vt:lpstr>
      <vt:lpstr>Century Gothic</vt:lpstr>
      <vt:lpstr>Wingdings</vt:lpstr>
      <vt:lpstr>16x9 PowertPoint Template-CE-Jan.2019-AFC</vt:lpstr>
      <vt:lpstr>Office Theme</vt:lpstr>
      <vt:lpstr>think-cell Slide</vt:lpstr>
      <vt:lpstr>Leading Michigan’s  Clean Energy Transformation</vt:lpstr>
      <vt:lpstr>CMS Energy Overview </vt:lpstr>
      <vt:lpstr>The Michigan Communities We Serve</vt:lpstr>
      <vt:lpstr>How We Operate</vt:lpstr>
      <vt:lpstr>PowerPoint Presentation</vt:lpstr>
      <vt:lpstr>PowerPoint Presentation</vt:lpstr>
      <vt:lpstr>PowerPoint Presentation</vt:lpstr>
      <vt:lpstr>What is the Clean Energy Plan?</vt:lpstr>
      <vt:lpstr>PowerPoint Presentation</vt:lpstr>
      <vt:lpstr>PowerPoint Presentation</vt:lpstr>
      <vt:lpstr>PowerPoint Presentation</vt:lpstr>
      <vt:lpstr>Renewable Energy  Options</vt:lpstr>
      <vt:lpstr>Solar Gardens</vt:lpstr>
      <vt:lpstr>Trusted Energy Management and  Sustainability Solutions</vt:lpstr>
      <vt:lpstr>Demand Response</vt:lpstr>
      <vt:lpstr>Energy Waste Reduction </vt:lpstr>
      <vt:lpstr>PowerPoint Presentation</vt:lpstr>
      <vt:lpstr>PowerPoint Presentation</vt:lpstr>
      <vt:lpstr>Our 2030 EV Goal</vt:lpstr>
      <vt:lpstr>PowerPoint Presentation</vt:lpstr>
      <vt:lpstr>Questions?</vt:lpstr>
      <vt:lpstr>ConsumersEnergy.com/change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Michigan’s  Clean Energy Transformation</dc:title>
  <dc:creator>Todd M. Schulz</dc:creator>
  <cp:lastModifiedBy>BRIAN D. BARTHELMES</cp:lastModifiedBy>
  <cp:revision>32</cp:revision>
  <dcterms:created xsi:type="dcterms:W3CDTF">2021-06-03T18:48:48Z</dcterms:created>
  <dcterms:modified xsi:type="dcterms:W3CDTF">2022-07-25T20:58:48Z</dcterms:modified>
</cp:coreProperties>
</file>